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71" r:id="rId4"/>
    <p:sldId id="272" r:id="rId5"/>
    <p:sldId id="281" r:id="rId6"/>
    <p:sldId id="273" r:id="rId7"/>
    <p:sldId id="274" r:id="rId8"/>
    <p:sldId id="275" r:id="rId9"/>
    <p:sldId id="276" r:id="rId10"/>
    <p:sldId id="277" r:id="rId11"/>
    <p:sldId id="279" r:id="rId12"/>
    <p:sldId id="280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84953" autoAdjust="0"/>
  </p:normalViewPr>
  <p:slideViewPr>
    <p:cSldViewPr snapToGrid="0" snapToObjects="1">
      <p:cViewPr varScale="1">
        <p:scale>
          <a:sx n="96" d="100"/>
          <a:sy n="96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C177A-CA24-4D96-8E62-2752D2DFCAD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703333D8-59F7-4BE7-A4B9-92C46F51B348}">
      <dgm:prSet phldrT="[Text]"/>
      <dgm:spPr/>
      <dgm:t>
        <a:bodyPr/>
        <a:lstStyle/>
        <a:p>
          <a:pPr>
            <a:buAutoNum type="alphaLcPeriod"/>
          </a:pPr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Instruksi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Presiden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Nomor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9 </a:t>
          </a:r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Tahun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2025 </a:t>
          </a:r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tentang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Percepatan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Pembentukan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Kopdes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/Kel/</a:t>
          </a:r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Kelurahan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Merah Putih.</a:t>
          </a:r>
          <a:endParaRPr lang="en-ID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DB94A-78B8-458B-B2CC-6740C98677E4}" type="parTrans" cxnId="{68658C86-F626-44E4-AAAC-E591E9048AFC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24AC132E-05A1-4971-A269-C73F2495259B}" type="sibTrans" cxnId="{68658C86-F626-44E4-AAAC-E591E9048AFC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181B5B57-D268-4A1A-96AB-50943CA26FB6}">
      <dgm:prSet phldrT="[Text]"/>
      <dgm:spPr/>
      <dgm:t>
        <a:bodyPr/>
        <a:lstStyle/>
        <a:p>
          <a:pPr>
            <a:buAutoNum type="alphaLcPeriod"/>
          </a:pPr>
          <a:r>
            <a:rPr lang="en-US" spc="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Surat </a:t>
          </a:r>
          <a:r>
            <a:rPr lang="en-US" spc="0" dirty="0" err="1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Edaran</a:t>
          </a:r>
          <a:r>
            <a:rPr lang="en-US" spc="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Menteri </a:t>
          </a:r>
          <a:r>
            <a:rPr lang="en-US" spc="0" dirty="0" err="1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Koperasi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Nomor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1 </a:t>
          </a:r>
          <a:r>
            <a:rPr lang="en-US" dirty="0" err="1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Tahun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2025 </a:t>
          </a:r>
          <a:r>
            <a:rPr lang="en-US" dirty="0" err="1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Tentang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Tata Cara </a:t>
          </a:r>
          <a:r>
            <a:rPr lang="en-US" dirty="0" err="1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Pembentukan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Koperasi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Desa Merah Putih.</a:t>
          </a:r>
          <a:endParaRPr lang="en-ID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635CC-7DAF-412C-ACA4-62C070EBD99D}" type="parTrans" cxnId="{EC308D8C-7D1C-4702-AF6B-ECFCCA5A3234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1A69343F-18C7-49F6-A66F-3C804E72F932}" type="sibTrans" cxnId="{EC308D8C-7D1C-4702-AF6B-ECFCCA5A3234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8E0A5834-6DB4-487D-8CCD-64BC7AB0CFB7}">
      <dgm:prSet phldrT="[Text]"/>
      <dgm:spPr/>
      <dgm:t>
        <a:bodyPr/>
        <a:lstStyle/>
        <a:p>
          <a:pPr>
            <a:buAutoNum type="alphaLcPeriod"/>
          </a:pPr>
          <a:r>
            <a:rPr lang="en-US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Surat Keputusan Menteri </a:t>
          </a:r>
          <a:r>
            <a:rPr lang="en-US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Koperasi</a:t>
          </a:r>
          <a:r>
            <a:rPr lang="en-US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Nomor</a:t>
          </a:r>
          <a:r>
            <a:rPr lang="en-US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9 </a:t>
          </a:r>
          <a:r>
            <a:rPr lang="en-US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Tahun</a:t>
          </a:r>
          <a:r>
            <a:rPr lang="en-US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2025 </a:t>
          </a:r>
          <a:r>
            <a:rPr lang="en-US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Tentang</a:t>
          </a:r>
          <a:r>
            <a:rPr lang="en-US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Satuan</a:t>
          </a:r>
          <a:r>
            <a:rPr lang="en-US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Tugas</a:t>
          </a:r>
          <a:r>
            <a:rPr lang="en-US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Pembentukan</a:t>
          </a:r>
          <a:r>
            <a:rPr lang="en-US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Koperasi</a:t>
          </a:r>
          <a:r>
            <a:rPr lang="en-US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Desa Merah Putih</a:t>
          </a:r>
          <a:endParaRPr lang="en-ID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A2221-A2CF-43E5-8B3C-FB153099DD9E}" type="parTrans" cxnId="{900A1E61-3AE8-4A46-B09E-8D5D9338148B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3DDDCBEA-8D7E-42D6-8A4F-AE94061FED66}" type="sibTrans" cxnId="{900A1E61-3AE8-4A46-B09E-8D5D9338148B}">
      <dgm:prSet/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2A5FCC02-A23D-4311-893A-0F40C799BCDF}" type="pres">
      <dgm:prSet presAssocID="{32EC177A-CA24-4D96-8E62-2752D2DFCAD2}" presName="Name0" presStyleCnt="0">
        <dgm:presLayoutVars>
          <dgm:chMax val="7"/>
          <dgm:chPref val="7"/>
          <dgm:dir/>
        </dgm:presLayoutVars>
      </dgm:prSet>
      <dgm:spPr/>
    </dgm:pt>
    <dgm:pt modelId="{BFA05029-BF4C-4132-9EBE-299115E709C1}" type="pres">
      <dgm:prSet presAssocID="{32EC177A-CA24-4D96-8E62-2752D2DFCAD2}" presName="Name1" presStyleCnt="0"/>
      <dgm:spPr/>
    </dgm:pt>
    <dgm:pt modelId="{B8C02757-4B7D-473F-88BD-291547A8DF84}" type="pres">
      <dgm:prSet presAssocID="{32EC177A-CA24-4D96-8E62-2752D2DFCAD2}" presName="cycle" presStyleCnt="0"/>
      <dgm:spPr/>
    </dgm:pt>
    <dgm:pt modelId="{64897F7D-D514-4A59-A3E0-34AA9D18CBF6}" type="pres">
      <dgm:prSet presAssocID="{32EC177A-CA24-4D96-8E62-2752D2DFCAD2}" presName="srcNode" presStyleLbl="node1" presStyleIdx="0" presStyleCnt="3"/>
      <dgm:spPr/>
    </dgm:pt>
    <dgm:pt modelId="{707A9A85-DC1C-48D9-B45C-65F55268752B}" type="pres">
      <dgm:prSet presAssocID="{32EC177A-CA24-4D96-8E62-2752D2DFCAD2}" presName="conn" presStyleLbl="parChTrans1D2" presStyleIdx="0" presStyleCnt="1"/>
      <dgm:spPr/>
    </dgm:pt>
    <dgm:pt modelId="{4CEA8D1E-E41C-4217-BDCC-A87191994C51}" type="pres">
      <dgm:prSet presAssocID="{32EC177A-CA24-4D96-8E62-2752D2DFCAD2}" presName="extraNode" presStyleLbl="node1" presStyleIdx="0" presStyleCnt="3"/>
      <dgm:spPr/>
    </dgm:pt>
    <dgm:pt modelId="{E36D1754-6A58-431A-A731-BBE70C2444B0}" type="pres">
      <dgm:prSet presAssocID="{32EC177A-CA24-4D96-8E62-2752D2DFCAD2}" presName="dstNode" presStyleLbl="node1" presStyleIdx="0" presStyleCnt="3"/>
      <dgm:spPr/>
    </dgm:pt>
    <dgm:pt modelId="{108A82B5-1998-4CFF-9E9D-D60A49527435}" type="pres">
      <dgm:prSet presAssocID="{703333D8-59F7-4BE7-A4B9-92C46F51B348}" presName="text_1" presStyleLbl="node1" presStyleIdx="0" presStyleCnt="3">
        <dgm:presLayoutVars>
          <dgm:bulletEnabled val="1"/>
        </dgm:presLayoutVars>
      </dgm:prSet>
      <dgm:spPr/>
    </dgm:pt>
    <dgm:pt modelId="{1D75CA0B-E235-41CC-9CB1-3E08F16BBAEB}" type="pres">
      <dgm:prSet presAssocID="{703333D8-59F7-4BE7-A4B9-92C46F51B348}" presName="accent_1" presStyleCnt="0"/>
      <dgm:spPr/>
    </dgm:pt>
    <dgm:pt modelId="{CB27E1DC-A961-4257-9ECB-91AE018BF8B2}" type="pres">
      <dgm:prSet presAssocID="{703333D8-59F7-4BE7-A4B9-92C46F51B348}" presName="accentRepeatNode" presStyleLbl="solidFgAcc1" presStyleIdx="0" presStyleCnt="3"/>
      <dgm:spPr/>
    </dgm:pt>
    <dgm:pt modelId="{B48CE3E8-DECE-49A8-A9D3-05D53787B6CC}" type="pres">
      <dgm:prSet presAssocID="{181B5B57-D268-4A1A-96AB-50943CA26FB6}" presName="text_2" presStyleLbl="node1" presStyleIdx="1" presStyleCnt="3">
        <dgm:presLayoutVars>
          <dgm:bulletEnabled val="1"/>
        </dgm:presLayoutVars>
      </dgm:prSet>
      <dgm:spPr/>
    </dgm:pt>
    <dgm:pt modelId="{94BBD66D-E893-4EA1-AFF9-013372668D1A}" type="pres">
      <dgm:prSet presAssocID="{181B5B57-D268-4A1A-96AB-50943CA26FB6}" presName="accent_2" presStyleCnt="0"/>
      <dgm:spPr/>
    </dgm:pt>
    <dgm:pt modelId="{30717449-FBF7-4448-829B-95B923DCCACC}" type="pres">
      <dgm:prSet presAssocID="{181B5B57-D268-4A1A-96AB-50943CA26FB6}" presName="accentRepeatNode" presStyleLbl="solidFgAcc1" presStyleIdx="1" presStyleCnt="3"/>
      <dgm:spPr/>
    </dgm:pt>
    <dgm:pt modelId="{20E1779E-D229-427B-9B37-B30FD1FE6D15}" type="pres">
      <dgm:prSet presAssocID="{8E0A5834-6DB4-487D-8CCD-64BC7AB0CFB7}" presName="text_3" presStyleLbl="node1" presStyleIdx="2" presStyleCnt="3">
        <dgm:presLayoutVars>
          <dgm:bulletEnabled val="1"/>
        </dgm:presLayoutVars>
      </dgm:prSet>
      <dgm:spPr/>
    </dgm:pt>
    <dgm:pt modelId="{3D372EC7-021C-47B4-8F31-0C130D9CA37C}" type="pres">
      <dgm:prSet presAssocID="{8E0A5834-6DB4-487D-8CCD-64BC7AB0CFB7}" presName="accent_3" presStyleCnt="0"/>
      <dgm:spPr/>
    </dgm:pt>
    <dgm:pt modelId="{AC8F5404-63D3-4885-8C23-E4D4B791983F}" type="pres">
      <dgm:prSet presAssocID="{8E0A5834-6DB4-487D-8CCD-64BC7AB0CFB7}" presName="accentRepeatNode" presStyleLbl="solidFgAcc1" presStyleIdx="2" presStyleCnt="3"/>
      <dgm:spPr/>
    </dgm:pt>
  </dgm:ptLst>
  <dgm:cxnLst>
    <dgm:cxn modelId="{DC8BB50F-532E-4FC6-B23D-14E37A9A1D85}" type="presOf" srcId="{8E0A5834-6DB4-487D-8CCD-64BC7AB0CFB7}" destId="{20E1779E-D229-427B-9B37-B30FD1FE6D15}" srcOrd="0" destOrd="0" presId="urn:microsoft.com/office/officeart/2008/layout/VerticalCurvedList"/>
    <dgm:cxn modelId="{D2736E5D-1B66-48EA-8B0F-DBB48AF00B17}" type="presOf" srcId="{181B5B57-D268-4A1A-96AB-50943CA26FB6}" destId="{B48CE3E8-DECE-49A8-A9D3-05D53787B6CC}" srcOrd="0" destOrd="0" presId="urn:microsoft.com/office/officeart/2008/layout/VerticalCurvedList"/>
    <dgm:cxn modelId="{900A1E61-3AE8-4A46-B09E-8D5D9338148B}" srcId="{32EC177A-CA24-4D96-8E62-2752D2DFCAD2}" destId="{8E0A5834-6DB4-487D-8CCD-64BC7AB0CFB7}" srcOrd="2" destOrd="0" parTransId="{578A2221-A2CF-43E5-8B3C-FB153099DD9E}" sibTransId="{3DDDCBEA-8D7E-42D6-8A4F-AE94061FED66}"/>
    <dgm:cxn modelId="{A3F9254D-C98C-47AC-A616-36449D10CB4C}" type="presOf" srcId="{703333D8-59F7-4BE7-A4B9-92C46F51B348}" destId="{108A82B5-1998-4CFF-9E9D-D60A49527435}" srcOrd="0" destOrd="0" presId="urn:microsoft.com/office/officeart/2008/layout/VerticalCurvedList"/>
    <dgm:cxn modelId="{A515BA77-D7A4-4C46-A39C-CEF1714E2274}" type="presOf" srcId="{24AC132E-05A1-4971-A269-C73F2495259B}" destId="{707A9A85-DC1C-48D9-B45C-65F55268752B}" srcOrd="0" destOrd="0" presId="urn:microsoft.com/office/officeart/2008/layout/VerticalCurvedList"/>
    <dgm:cxn modelId="{68658C86-F626-44E4-AAAC-E591E9048AFC}" srcId="{32EC177A-CA24-4D96-8E62-2752D2DFCAD2}" destId="{703333D8-59F7-4BE7-A4B9-92C46F51B348}" srcOrd="0" destOrd="0" parTransId="{92ADB94A-78B8-458B-B2CC-6740C98677E4}" sibTransId="{24AC132E-05A1-4971-A269-C73F2495259B}"/>
    <dgm:cxn modelId="{EC308D8C-7D1C-4702-AF6B-ECFCCA5A3234}" srcId="{32EC177A-CA24-4D96-8E62-2752D2DFCAD2}" destId="{181B5B57-D268-4A1A-96AB-50943CA26FB6}" srcOrd="1" destOrd="0" parTransId="{390635CC-7DAF-412C-ACA4-62C070EBD99D}" sibTransId="{1A69343F-18C7-49F6-A66F-3C804E72F932}"/>
    <dgm:cxn modelId="{11F8F5B2-B5F7-4207-877C-CF78FB71EE76}" type="presOf" srcId="{32EC177A-CA24-4D96-8E62-2752D2DFCAD2}" destId="{2A5FCC02-A23D-4311-893A-0F40C799BCDF}" srcOrd="0" destOrd="0" presId="urn:microsoft.com/office/officeart/2008/layout/VerticalCurvedList"/>
    <dgm:cxn modelId="{B75E75F1-8801-40F6-BADA-26E68F4C6FED}" type="presParOf" srcId="{2A5FCC02-A23D-4311-893A-0F40C799BCDF}" destId="{BFA05029-BF4C-4132-9EBE-299115E709C1}" srcOrd="0" destOrd="0" presId="urn:microsoft.com/office/officeart/2008/layout/VerticalCurvedList"/>
    <dgm:cxn modelId="{2121B038-F52B-4B4F-958E-B84A431C6AF7}" type="presParOf" srcId="{BFA05029-BF4C-4132-9EBE-299115E709C1}" destId="{B8C02757-4B7D-473F-88BD-291547A8DF84}" srcOrd="0" destOrd="0" presId="urn:microsoft.com/office/officeart/2008/layout/VerticalCurvedList"/>
    <dgm:cxn modelId="{48494EFE-9D9B-4F5E-BE7E-A737BF9A3ADA}" type="presParOf" srcId="{B8C02757-4B7D-473F-88BD-291547A8DF84}" destId="{64897F7D-D514-4A59-A3E0-34AA9D18CBF6}" srcOrd="0" destOrd="0" presId="urn:microsoft.com/office/officeart/2008/layout/VerticalCurvedList"/>
    <dgm:cxn modelId="{9D13F62E-3E67-4022-AB25-F7ADB95DB3F0}" type="presParOf" srcId="{B8C02757-4B7D-473F-88BD-291547A8DF84}" destId="{707A9A85-DC1C-48D9-B45C-65F55268752B}" srcOrd="1" destOrd="0" presId="urn:microsoft.com/office/officeart/2008/layout/VerticalCurvedList"/>
    <dgm:cxn modelId="{EA489506-DA42-4375-B92D-2BAB9F2496B1}" type="presParOf" srcId="{B8C02757-4B7D-473F-88BD-291547A8DF84}" destId="{4CEA8D1E-E41C-4217-BDCC-A87191994C51}" srcOrd="2" destOrd="0" presId="urn:microsoft.com/office/officeart/2008/layout/VerticalCurvedList"/>
    <dgm:cxn modelId="{9C1822C4-B9D5-4C57-8594-D701915FE2C1}" type="presParOf" srcId="{B8C02757-4B7D-473F-88BD-291547A8DF84}" destId="{E36D1754-6A58-431A-A731-BBE70C2444B0}" srcOrd="3" destOrd="0" presId="urn:microsoft.com/office/officeart/2008/layout/VerticalCurvedList"/>
    <dgm:cxn modelId="{2552E1E6-5719-4534-B776-0A4CAFB0DAFF}" type="presParOf" srcId="{BFA05029-BF4C-4132-9EBE-299115E709C1}" destId="{108A82B5-1998-4CFF-9E9D-D60A49527435}" srcOrd="1" destOrd="0" presId="urn:microsoft.com/office/officeart/2008/layout/VerticalCurvedList"/>
    <dgm:cxn modelId="{4EADE36C-3011-4E63-8720-2BCCF9D6FEA4}" type="presParOf" srcId="{BFA05029-BF4C-4132-9EBE-299115E709C1}" destId="{1D75CA0B-E235-41CC-9CB1-3E08F16BBAEB}" srcOrd="2" destOrd="0" presId="urn:microsoft.com/office/officeart/2008/layout/VerticalCurvedList"/>
    <dgm:cxn modelId="{1AD74743-186C-40EE-96E3-0CAD7069EC1F}" type="presParOf" srcId="{1D75CA0B-E235-41CC-9CB1-3E08F16BBAEB}" destId="{CB27E1DC-A961-4257-9ECB-91AE018BF8B2}" srcOrd="0" destOrd="0" presId="urn:microsoft.com/office/officeart/2008/layout/VerticalCurvedList"/>
    <dgm:cxn modelId="{93F02834-B0F2-489F-9EE5-62B2BD0639A2}" type="presParOf" srcId="{BFA05029-BF4C-4132-9EBE-299115E709C1}" destId="{B48CE3E8-DECE-49A8-A9D3-05D53787B6CC}" srcOrd="3" destOrd="0" presId="urn:microsoft.com/office/officeart/2008/layout/VerticalCurvedList"/>
    <dgm:cxn modelId="{AB09188B-3960-4531-BF8B-17F2013A5A54}" type="presParOf" srcId="{BFA05029-BF4C-4132-9EBE-299115E709C1}" destId="{94BBD66D-E893-4EA1-AFF9-013372668D1A}" srcOrd="4" destOrd="0" presId="urn:microsoft.com/office/officeart/2008/layout/VerticalCurvedList"/>
    <dgm:cxn modelId="{C1E55024-BE1E-4F09-B484-AA37EBB1DAAF}" type="presParOf" srcId="{94BBD66D-E893-4EA1-AFF9-013372668D1A}" destId="{30717449-FBF7-4448-829B-95B923DCCACC}" srcOrd="0" destOrd="0" presId="urn:microsoft.com/office/officeart/2008/layout/VerticalCurvedList"/>
    <dgm:cxn modelId="{C99D627B-A951-43DE-8D22-8978784E8B28}" type="presParOf" srcId="{BFA05029-BF4C-4132-9EBE-299115E709C1}" destId="{20E1779E-D229-427B-9B37-B30FD1FE6D15}" srcOrd="5" destOrd="0" presId="urn:microsoft.com/office/officeart/2008/layout/VerticalCurvedList"/>
    <dgm:cxn modelId="{94F99F68-4FB2-45CF-B1E0-D57C00679354}" type="presParOf" srcId="{BFA05029-BF4C-4132-9EBE-299115E709C1}" destId="{3D372EC7-021C-47B4-8F31-0C130D9CA37C}" srcOrd="6" destOrd="0" presId="urn:microsoft.com/office/officeart/2008/layout/VerticalCurvedList"/>
    <dgm:cxn modelId="{3D53FC2E-2289-43EF-A839-14954C5B1C21}" type="presParOf" srcId="{3D372EC7-021C-47B4-8F31-0C130D9CA37C}" destId="{AC8F5404-63D3-4885-8C23-E4D4B79198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C177A-CA24-4D96-8E62-2752D2DFCAD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703333D8-59F7-4BE7-A4B9-92C46F51B348}">
      <dgm:prSet phldrT="[Text]" custT="1"/>
      <dgm:spPr/>
      <dgm:t>
        <a:bodyPr/>
        <a:lstStyle/>
        <a:p>
          <a:pPr>
            <a:buAutoNum type="alphaLcPeriod"/>
          </a:pPr>
          <a:r>
            <a: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id-ID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endirian Koperasi baru</a:t>
          </a:r>
          <a:endParaRPr lang="en-ID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DB94A-78B8-458B-B2CC-6740C98677E4}" type="parTrans" cxnId="{68658C86-F626-44E4-AAAC-E591E9048AFC}">
      <dgm:prSet/>
      <dgm:spPr/>
      <dgm:t>
        <a:bodyPr/>
        <a:lstStyle/>
        <a:p>
          <a:endParaRPr lang="en-ID" sz="4000"/>
        </a:p>
      </dgm:t>
    </dgm:pt>
    <dgm:pt modelId="{24AC132E-05A1-4971-A269-C73F2495259B}" type="sibTrans" cxnId="{68658C86-F626-44E4-AAAC-E591E9048AFC}">
      <dgm:prSet/>
      <dgm:spPr/>
      <dgm:t>
        <a:bodyPr/>
        <a:lstStyle/>
        <a:p>
          <a:endParaRPr lang="en-ID" sz="4000"/>
        </a:p>
      </dgm:t>
    </dgm:pt>
    <dgm:pt modelId="{181B5B57-D268-4A1A-96AB-50943CA26FB6}">
      <dgm:prSet phldrT="[Text]" custT="1"/>
      <dgm:spPr/>
      <dgm:t>
        <a:bodyPr/>
        <a:lstStyle/>
        <a:p>
          <a:pPr>
            <a:buAutoNum type="alphaLcPeriod"/>
          </a:pPr>
          <a:r>
            <a: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id-ID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engembangan Koperasi yang telah ada</a:t>
          </a:r>
          <a:endParaRPr lang="en-ID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635CC-7DAF-412C-ACA4-62C070EBD99D}" type="parTrans" cxnId="{EC308D8C-7D1C-4702-AF6B-ECFCCA5A3234}">
      <dgm:prSet/>
      <dgm:spPr/>
      <dgm:t>
        <a:bodyPr/>
        <a:lstStyle/>
        <a:p>
          <a:endParaRPr lang="en-ID" sz="4000"/>
        </a:p>
      </dgm:t>
    </dgm:pt>
    <dgm:pt modelId="{1A69343F-18C7-49F6-A66F-3C804E72F932}" type="sibTrans" cxnId="{EC308D8C-7D1C-4702-AF6B-ECFCCA5A3234}">
      <dgm:prSet/>
      <dgm:spPr/>
      <dgm:t>
        <a:bodyPr/>
        <a:lstStyle/>
        <a:p>
          <a:endParaRPr lang="en-ID" sz="4000"/>
        </a:p>
      </dgm:t>
    </dgm:pt>
    <dgm:pt modelId="{8E0A5834-6DB4-487D-8CCD-64BC7AB0CFB7}">
      <dgm:prSet phldrT="[Text]" custT="1"/>
      <dgm:spPr/>
      <dgm:t>
        <a:bodyPr/>
        <a:lstStyle/>
        <a:p>
          <a:pPr>
            <a:buAutoNum type="alphaLcPeriod"/>
          </a:pPr>
          <a:r>
            <a: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id-ID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evitalisasi Koperasi</a:t>
          </a:r>
          <a:endParaRPr lang="en-ID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A2221-A2CF-43E5-8B3C-FB153099DD9E}" type="parTrans" cxnId="{900A1E61-3AE8-4A46-B09E-8D5D9338148B}">
      <dgm:prSet/>
      <dgm:spPr/>
      <dgm:t>
        <a:bodyPr/>
        <a:lstStyle/>
        <a:p>
          <a:endParaRPr lang="en-ID" sz="4000"/>
        </a:p>
      </dgm:t>
    </dgm:pt>
    <dgm:pt modelId="{3DDDCBEA-8D7E-42D6-8A4F-AE94061FED66}" type="sibTrans" cxnId="{900A1E61-3AE8-4A46-B09E-8D5D9338148B}">
      <dgm:prSet/>
      <dgm:spPr/>
      <dgm:t>
        <a:bodyPr/>
        <a:lstStyle/>
        <a:p>
          <a:endParaRPr lang="en-ID" sz="4000"/>
        </a:p>
      </dgm:t>
    </dgm:pt>
    <dgm:pt modelId="{2A5FCC02-A23D-4311-893A-0F40C799BCDF}" type="pres">
      <dgm:prSet presAssocID="{32EC177A-CA24-4D96-8E62-2752D2DFCAD2}" presName="Name0" presStyleCnt="0">
        <dgm:presLayoutVars>
          <dgm:chMax val="7"/>
          <dgm:chPref val="7"/>
          <dgm:dir/>
        </dgm:presLayoutVars>
      </dgm:prSet>
      <dgm:spPr/>
    </dgm:pt>
    <dgm:pt modelId="{BFA05029-BF4C-4132-9EBE-299115E709C1}" type="pres">
      <dgm:prSet presAssocID="{32EC177A-CA24-4D96-8E62-2752D2DFCAD2}" presName="Name1" presStyleCnt="0"/>
      <dgm:spPr/>
    </dgm:pt>
    <dgm:pt modelId="{B8C02757-4B7D-473F-88BD-291547A8DF84}" type="pres">
      <dgm:prSet presAssocID="{32EC177A-CA24-4D96-8E62-2752D2DFCAD2}" presName="cycle" presStyleCnt="0"/>
      <dgm:spPr/>
    </dgm:pt>
    <dgm:pt modelId="{64897F7D-D514-4A59-A3E0-34AA9D18CBF6}" type="pres">
      <dgm:prSet presAssocID="{32EC177A-CA24-4D96-8E62-2752D2DFCAD2}" presName="srcNode" presStyleLbl="node1" presStyleIdx="0" presStyleCnt="3"/>
      <dgm:spPr/>
    </dgm:pt>
    <dgm:pt modelId="{707A9A85-DC1C-48D9-B45C-65F55268752B}" type="pres">
      <dgm:prSet presAssocID="{32EC177A-CA24-4D96-8E62-2752D2DFCAD2}" presName="conn" presStyleLbl="parChTrans1D2" presStyleIdx="0" presStyleCnt="1"/>
      <dgm:spPr/>
    </dgm:pt>
    <dgm:pt modelId="{4CEA8D1E-E41C-4217-BDCC-A87191994C51}" type="pres">
      <dgm:prSet presAssocID="{32EC177A-CA24-4D96-8E62-2752D2DFCAD2}" presName="extraNode" presStyleLbl="node1" presStyleIdx="0" presStyleCnt="3"/>
      <dgm:spPr/>
    </dgm:pt>
    <dgm:pt modelId="{E36D1754-6A58-431A-A731-BBE70C2444B0}" type="pres">
      <dgm:prSet presAssocID="{32EC177A-CA24-4D96-8E62-2752D2DFCAD2}" presName="dstNode" presStyleLbl="node1" presStyleIdx="0" presStyleCnt="3"/>
      <dgm:spPr/>
    </dgm:pt>
    <dgm:pt modelId="{108A82B5-1998-4CFF-9E9D-D60A49527435}" type="pres">
      <dgm:prSet presAssocID="{703333D8-59F7-4BE7-A4B9-92C46F51B348}" presName="text_1" presStyleLbl="node1" presStyleIdx="0" presStyleCnt="3">
        <dgm:presLayoutVars>
          <dgm:bulletEnabled val="1"/>
        </dgm:presLayoutVars>
      </dgm:prSet>
      <dgm:spPr/>
    </dgm:pt>
    <dgm:pt modelId="{1D75CA0B-E235-41CC-9CB1-3E08F16BBAEB}" type="pres">
      <dgm:prSet presAssocID="{703333D8-59F7-4BE7-A4B9-92C46F51B348}" presName="accent_1" presStyleCnt="0"/>
      <dgm:spPr/>
    </dgm:pt>
    <dgm:pt modelId="{CB27E1DC-A961-4257-9ECB-91AE018BF8B2}" type="pres">
      <dgm:prSet presAssocID="{703333D8-59F7-4BE7-A4B9-92C46F51B348}" presName="accentRepeatNode" presStyleLbl="solidFgAcc1" presStyleIdx="0" presStyleCnt="3" custLinFactNeighborX="-3997" custLinFactNeighborY="-666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B48CE3E8-DECE-49A8-A9D3-05D53787B6CC}" type="pres">
      <dgm:prSet presAssocID="{181B5B57-D268-4A1A-96AB-50943CA26FB6}" presName="text_2" presStyleLbl="node1" presStyleIdx="1" presStyleCnt="3">
        <dgm:presLayoutVars>
          <dgm:bulletEnabled val="1"/>
        </dgm:presLayoutVars>
      </dgm:prSet>
      <dgm:spPr/>
    </dgm:pt>
    <dgm:pt modelId="{94BBD66D-E893-4EA1-AFF9-013372668D1A}" type="pres">
      <dgm:prSet presAssocID="{181B5B57-D268-4A1A-96AB-50943CA26FB6}" presName="accent_2" presStyleCnt="0"/>
      <dgm:spPr/>
    </dgm:pt>
    <dgm:pt modelId="{30717449-FBF7-4448-829B-95B923DCCACC}" type="pres">
      <dgm:prSet presAssocID="{181B5B57-D268-4A1A-96AB-50943CA26FB6}" presName="accentRepeatNode" presStyleLbl="solidFgAcc1" presStyleIdx="1" presStyleCnt="3"/>
      <dgm:spPr>
        <a:blipFill rotWithShape="0">
          <a:blip xmlns:r="http://schemas.openxmlformats.org/officeDocument/2006/relationships" r:embed="rId2"/>
          <a:srcRect/>
          <a:stretch>
            <a:fillRect l="-21000" r="-21000"/>
          </a:stretch>
        </a:blipFill>
      </dgm:spPr>
    </dgm:pt>
    <dgm:pt modelId="{20E1779E-D229-427B-9B37-B30FD1FE6D15}" type="pres">
      <dgm:prSet presAssocID="{8E0A5834-6DB4-487D-8CCD-64BC7AB0CFB7}" presName="text_3" presStyleLbl="node1" presStyleIdx="2" presStyleCnt="3">
        <dgm:presLayoutVars>
          <dgm:bulletEnabled val="1"/>
        </dgm:presLayoutVars>
      </dgm:prSet>
      <dgm:spPr/>
    </dgm:pt>
    <dgm:pt modelId="{3D372EC7-021C-47B4-8F31-0C130D9CA37C}" type="pres">
      <dgm:prSet presAssocID="{8E0A5834-6DB4-487D-8CCD-64BC7AB0CFB7}" presName="accent_3" presStyleCnt="0"/>
      <dgm:spPr/>
    </dgm:pt>
    <dgm:pt modelId="{AC8F5404-63D3-4885-8C23-E4D4B791983F}" type="pres">
      <dgm:prSet presAssocID="{8E0A5834-6DB4-487D-8CCD-64BC7AB0CFB7}" presName="accentRepeatNode" presStyleLbl="solidFgAcc1" presStyleIdx="2" presStyleCnt="3"/>
      <dgm:spPr>
        <a:blipFill rotWithShape="0">
          <a:blip xmlns:r="http://schemas.openxmlformats.org/officeDocument/2006/relationships" r:embed="rId3"/>
          <a:srcRect/>
          <a:stretch>
            <a:fillRect l="-65000" r="-65000"/>
          </a:stretch>
        </a:blipFill>
      </dgm:spPr>
    </dgm:pt>
  </dgm:ptLst>
  <dgm:cxnLst>
    <dgm:cxn modelId="{DC8BB50F-532E-4FC6-B23D-14E37A9A1D85}" type="presOf" srcId="{8E0A5834-6DB4-487D-8CCD-64BC7AB0CFB7}" destId="{20E1779E-D229-427B-9B37-B30FD1FE6D15}" srcOrd="0" destOrd="0" presId="urn:microsoft.com/office/officeart/2008/layout/VerticalCurvedList"/>
    <dgm:cxn modelId="{D2736E5D-1B66-48EA-8B0F-DBB48AF00B17}" type="presOf" srcId="{181B5B57-D268-4A1A-96AB-50943CA26FB6}" destId="{B48CE3E8-DECE-49A8-A9D3-05D53787B6CC}" srcOrd="0" destOrd="0" presId="urn:microsoft.com/office/officeart/2008/layout/VerticalCurvedList"/>
    <dgm:cxn modelId="{900A1E61-3AE8-4A46-B09E-8D5D9338148B}" srcId="{32EC177A-CA24-4D96-8E62-2752D2DFCAD2}" destId="{8E0A5834-6DB4-487D-8CCD-64BC7AB0CFB7}" srcOrd="2" destOrd="0" parTransId="{578A2221-A2CF-43E5-8B3C-FB153099DD9E}" sibTransId="{3DDDCBEA-8D7E-42D6-8A4F-AE94061FED66}"/>
    <dgm:cxn modelId="{A3F9254D-C98C-47AC-A616-36449D10CB4C}" type="presOf" srcId="{703333D8-59F7-4BE7-A4B9-92C46F51B348}" destId="{108A82B5-1998-4CFF-9E9D-D60A49527435}" srcOrd="0" destOrd="0" presId="urn:microsoft.com/office/officeart/2008/layout/VerticalCurvedList"/>
    <dgm:cxn modelId="{A515BA77-D7A4-4C46-A39C-CEF1714E2274}" type="presOf" srcId="{24AC132E-05A1-4971-A269-C73F2495259B}" destId="{707A9A85-DC1C-48D9-B45C-65F55268752B}" srcOrd="0" destOrd="0" presId="urn:microsoft.com/office/officeart/2008/layout/VerticalCurvedList"/>
    <dgm:cxn modelId="{68658C86-F626-44E4-AAAC-E591E9048AFC}" srcId="{32EC177A-CA24-4D96-8E62-2752D2DFCAD2}" destId="{703333D8-59F7-4BE7-A4B9-92C46F51B348}" srcOrd="0" destOrd="0" parTransId="{92ADB94A-78B8-458B-B2CC-6740C98677E4}" sibTransId="{24AC132E-05A1-4971-A269-C73F2495259B}"/>
    <dgm:cxn modelId="{EC308D8C-7D1C-4702-AF6B-ECFCCA5A3234}" srcId="{32EC177A-CA24-4D96-8E62-2752D2DFCAD2}" destId="{181B5B57-D268-4A1A-96AB-50943CA26FB6}" srcOrd="1" destOrd="0" parTransId="{390635CC-7DAF-412C-ACA4-62C070EBD99D}" sibTransId="{1A69343F-18C7-49F6-A66F-3C804E72F932}"/>
    <dgm:cxn modelId="{11F8F5B2-B5F7-4207-877C-CF78FB71EE76}" type="presOf" srcId="{32EC177A-CA24-4D96-8E62-2752D2DFCAD2}" destId="{2A5FCC02-A23D-4311-893A-0F40C799BCDF}" srcOrd="0" destOrd="0" presId="urn:microsoft.com/office/officeart/2008/layout/VerticalCurvedList"/>
    <dgm:cxn modelId="{B75E75F1-8801-40F6-BADA-26E68F4C6FED}" type="presParOf" srcId="{2A5FCC02-A23D-4311-893A-0F40C799BCDF}" destId="{BFA05029-BF4C-4132-9EBE-299115E709C1}" srcOrd="0" destOrd="0" presId="urn:microsoft.com/office/officeart/2008/layout/VerticalCurvedList"/>
    <dgm:cxn modelId="{2121B038-F52B-4B4F-958E-B84A431C6AF7}" type="presParOf" srcId="{BFA05029-BF4C-4132-9EBE-299115E709C1}" destId="{B8C02757-4B7D-473F-88BD-291547A8DF84}" srcOrd="0" destOrd="0" presId="urn:microsoft.com/office/officeart/2008/layout/VerticalCurvedList"/>
    <dgm:cxn modelId="{48494EFE-9D9B-4F5E-BE7E-A737BF9A3ADA}" type="presParOf" srcId="{B8C02757-4B7D-473F-88BD-291547A8DF84}" destId="{64897F7D-D514-4A59-A3E0-34AA9D18CBF6}" srcOrd="0" destOrd="0" presId="urn:microsoft.com/office/officeart/2008/layout/VerticalCurvedList"/>
    <dgm:cxn modelId="{9D13F62E-3E67-4022-AB25-F7ADB95DB3F0}" type="presParOf" srcId="{B8C02757-4B7D-473F-88BD-291547A8DF84}" destId="{707A9A85-DC1C-48D9-B45C-65F55268752B}" srcOrd="1" destOrd="0" presId="urn:microsoft.com/office/officeart/2008/layout/VerticalCurvedList"/>
    <dgm:cxn modelId="{EA489506-DA42-4375-B92D-2BAB9F2496B1}" type="presParOf" srcId="{B8C02757-4B7D-473F-88BD-291547A8DF84}" destId="{4CEA8D1E-E41C-4217-BDCC-A87191994C51}" srcOrd="2" destOrd="0" presId="urn:microsoft.com/office/officeart/2008/layout/VerticalCurvedList"/>
    <dgm:cxn modelId="{9C1822C4-B9D5-4C57-8594-D701915FE2C1}" type="presParOf" srcId="{B8C02757-4B7D-473F-88BD-291547A8DF84}" destId="{E36D1754-6A58-431A-A731-BBE70C2444B0}" srcOrd="3" destOrd="0" presId="urn:microsoft.com/office/officeart/2008/layout/VerticalCurvedList"/>
    <dgm:cxn modelId="{2552E1E6-5719-4534-B776-0A4CAFB0DAFF}" type="presParOf" srcId="{BFA05029-BF4C-4132-9EBE-299115E709C1}" destId="{108A82B5-1998-4CFF-9E9D-D60A49527435}" srcOrd="1" destOrd="0" presId="urn:microsoft.com/office/officeart/2008/layout/VerticalCurvedList"/>
    <dgm:cxn modelId="{4EADE36C-3011-4E63-8720-2BCCF9D6FEA4}" type="presParOf" srcId="{BFA05029-BF4C-4132-9EBE-299115E709C1}" destId="{1D75CA0B-E235-41CC-9CB1-3E08F16BBAEB}" srcOrd="2" destOrd="0" presId="urn:microsoft.com/office/officeart/2008/layout/VerticalCurvedList"/>
    <dgm:cxn modelId="{1AD74743-186C-40EE-96E3-0CAD7069EC1F}" type="presParOf" srcId="{1D75CA0B-E235-41CC-9CB1-3E08F16BBAEB}" destId="{CB27E1DC-A961-4257-9ECB-91AE018BF8B2}" srcOrd="0" destOrd="0" presId="urn:microsoft.com/office/officeart/2008/layout/VerticalCurvedList"/>
    <dgm:cxn modelId="{93F02834-B0F2-489F-9EE5-62B2BD0639A2}" type="presParOf" srcId="{BFA05029-BF4C-4132-9EBE-299115E709C1}" destId="{B48CE3E8-DECE-49A8-A9D3-05D53787B6CC}" srcOrd="3" destOrd="0" presId="urn:microsoft.com/office/officeart/2008/layout/VerticalCurvedList"/>
    <dgm:cxn modelId="{AB09188B-3960-4531-BF8B-17F2013A5A54}" type="presParOf" srcId="{BFA05029-BF4C-4132-9EBE-299115E709C1}" destId="{94BBD66D-E893-4EA1-AFF9-013372668D1A}" srcOrd="4" destOrd="0" presId="urn:microsoft.com/office/officeart/2008/layout/VerticalCurvedList"/>
    <dgm:cxn modelId="{C1E55024-BE1E-4F09-B484-AA37EBB1DAAF}" type="presParOf" srcId="{94BBD66D-E893-4EA1-AFF9-013372668D1A}" destId="{30717449-FBF7-4448-829B-95B923DCCACC}" srcOrd="0" destOrd="0" presId="urn:microsoft.com/office/officeart/2008/layout/VerticalCurvedList"/>
    <dgm:cxn modelId="{C99D627B-A951-43DE-8D22-8978784E8B28}" type="presParOf" srcId="{BFA05029-BF4C-4132-9EBE-299115E709C1}" destId="{20E1779E-D229-427B-9B37-B30FD1FE6D15}" srcOrd="5" destOrd="0" presId="urn:microsoft.com/office/officeart/2008/layout/VerticalCurvedList"/>
    <dgm:cxn modelId="{94F99F68-4FB2-45CF-B1E0-D57C00679354}" type="presParOf" srcId="{BFA05029-BF4C-4132-9EBE-299115E709C1}" destId="{3D372EC7-021C-47B4-8F31-0C130D9CA37C}" srcOrd="6" destOrd="0" presId="urn:microsoft.com/office/officeart/2008/layout/VerticalCurvedList"/>
    <dgm:cxn modelId="{3D53FC2E-2289-43EF-A839-14954C5B1C21}" type="presParOf" srcId="{3D372EC7-021C-47B4-8F31-0C130D9CA37C}" destId="{AC8F5404-63D3-4885-8C23-E4D4B79198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EC177A-CA24-4D96-8E62-2752D2DFCAD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703333D8-59F7-4BE7-A4B9-92C46F51B348}">
      <dgm:prSet phldrT="[Text]" custT="1"/>
      <dgm:spPr/>
      <dgm:t>
        <a:bodyPr/>
        <a:lstStyle/>
        <a:p>
          <a:pPr>
            <a:buAutoNum type="alphaLcPeriod"/>
          </a:pPr>
          <a:r>
            <a:rPr lang="en-US" sz="2000" dirty="0">
              <a:solidFill>
                <a:schemeClr val="tx1"/>
              </a:solidFill>
            </a:rPr>
            <a:t>D</a:t>
          </a:r>
          <a:r>
            <a:rPr lang="id-ID" sz="2000" dirty="0">
              <a:solidFill>
                <a:schemeClr val="tx1"/>
              </a:solidFill>
            </a:rPr>
            <a:t>iawali dengan kata “Koperasi”;</a:t>
          </a:r>
          <a:endParaRPr lang="en-ID" sz="2000" dirty="0">
            <a:solidFill>
              <a:schemeClr val="tx1"/>
            </a:solidFill>
          </a:endParaRPr>
        </a:p>
      </dgm:t>
    </dgm:pt>
    <dgm:pt modelId="{92ADB94A-78B8-458B-B2CC-6740C98677E4}" type="parTrans" cxnId="{68658C86-F626-44E4-AAAC-E591E9048AFC}">
      <dgm:prSet/>
      <dgm:spPr/>
      <dgm:t>
        <a:bodyPr/>
        <a:lstStyle/>
        <a:p>
          <a:endParaRPr lang="en-ID" sz="2000"/>
        </a:p>
      </dgm:t>
    </dgm:pt>
    <dgm:pt modelId="{24AC132E-05A1-4971-A269-C73F2495259B}" type="sibTrans" cxnId="{68658C86-F626-44E4-AAAC-E591E9048AFC}">
      <dgm:prSet/>
      <dgm:spPr/>
      <dgm:t>
        <a:bodyPr/>
        <a:lstStyle/>
        <a:p>
          <a:endParaRPr lang="en-ID" sz="2000"/>
        </a:p>
      </dgm:t>
    </dgm:pt>
    <dgm:pt modelId="{181B5B57-D268-4A1A-96AB-50943CA26FB6}">
      <dgm:prSet phldrT="[Text]" custT="1"/>
      <dgm:spPr/>
      <dgm:t>
        <a:bodyPr/>
        <a:lstStyle/>
        <a:p>
          <a:pPr>
            <a:buAutoNum type="alphaLcPeriod"/>
          </a:pPr>
          <a:r>
            <a:rPr lang="en-US" sz="2000" dirty="0">
              <a:solidFill>
                <a:schemeClr val="tx1"/>
              </a:solidFill>
            </a:rPr>
            <a:t>D</a:t>
          </a:r>
          <a:r>
            <a:rPr lang="id-ID" sz="2000" dirty="0">
              <a:solidFill>
                <a:schemeClr val="tx1"/>
              </a:solidFill>
            </a:rPr>
            <a:t>ilanjutkan dengan frasa “Desa Merah Putih”dan  atau “Kelurahan Merah Putih”;</a:t>
          </a:r>
          <a:endParaRPr lang="en-ID" sz="2000" dirty="0">
            <a:solidFill>
              <a:schemeClr val="tx1"/>
            </a:solidFill>
          </a:endParaRPr>
        </a:p>
      </dgm:t>
    </dgm:pt>
    <dgm:pt modelId="{390635CC-7DAF-412C-ACA4-62C070EBD99D}" type="parTrans" cxnId="{EC308D8C-7D1C-4702-AF6B-ECFCCA5A3234}">
      <dgm:prSet/>
      <dgm:spPr/>
      <dgm:t>
        <a:bodyPr/>
        <a:lstStyle/>
        <a:p>
          <a:endParaRPr lang="en-ID" sz="2000"/>
        </a:p>
      </dgm:t>
    </dgm:pt>
    <dgm:pt modelId="{1A69343F-18C7-49F6-A66F-3C804E72F932}" type="sibTrans" cxnId="{EC308D8C-7D1C-4702-AF6B-ECFCCA5A3234}">
      <dgm:prSet/>
      <dgm:spPr/>
      <dgm:t>
        <a:bodyPr/>
        <a:lstStyle/>
        <a:p>
          <a:endParaRPr lang="en-ID" sz="2000"/>
        </a:p>
      </dgm:t>
    </dgm:pt>
    <dgm:pt modelId="{8E0A5834-6DB4-487D-8CCD-64BC7AB0CFB7}">
      <dgm:prSet phldrT="[Text]" custT="1"/>
      <dgm:spPr/>
      <dgm:t>
        <a:bodyPr/>
        <a:lstStyle/>
        <a:p>
          <a:pPr>
            <a:buAutoNum type="alphaLcPeriod"/>
          </a:pPr>
          <a:r>
            <a:rPr lang="en-US" sz="2000" dirty="0">
              <a:solidFill>
                <a:schemeClr val="tx1"/>
              </a:solidFill>
            </a:rPr>
            <a:t>D</a:t>
          </a:r>
          <a:r>
            <a:rPr lang="id-ID" sz="2000" dirty="0">
              <a:solidFill>
                <a:schemeClr val="tx1"/>
              </a:solidFill>
            </a:rPr>
            <a:t>iakhiri dengan nama desa/kelurahan setempat; </a:t>
          </a:r>
          <a:endParaRPr lang="en-ID" sz="2000" dirty="0">
            <a:solidFill>
              <a:schemeClr val="tx1"/>
            </a:solidFill>
          </a:endParaRPr>
        </a:p>
        <a:p>
          <a:pPr>
            <a:buSzPts val="1200"/>
            <a:buFont typeface="Cambria" panose="02040503050406030204" pitchFamily="18" charset="0"/>
            <a:buAutoNum type="alphaLcPeriod"/>
          </a:pPr>
          <a:endParaRPr lang="en-ID" sz="2000" dirty="0">
            <a:solidFill>
              <a:schemeClr val="tx1"/>
            </a:solidFill>
          </a:endParaRPr>
        </a:p>
      </dgm:t>
    </dgm:pt>
    <dgm:pt modelId="{578A2221-A2CF-43E5-8B3C-FB153099DD9E}" type="parTrans" cxnId="{900A1E61-3AE8-4A46-B09E-8D5D9338148B}">
      <dgm:prSet/>
      <dgm:spPr/>
      <dgm:t>
        <a:bodyPr/>
        <a:lstStyle/>
        <a:p>
          <a:endParaRPr lang="en-ID" sz="2000"/>
        </a:p>
      </dgm:t>
    </dgm:pt>
    <dgm:pt modelId="{3DDDCBEA-8D7E-42D6-8A4F-AE94061FED66}" type="sibTrans" cxnId="{900A1E61-3AE8-4A46-B09E-8D5D9338148B}">
      <dgm:prSet/>
      <dgm:spPr/>
      <dgm:t>
        <a:bodyPr/>
        <a:lstStyle/>
        <a:p>
          <a:endParaRPr lang="en-ID" sz="2000"/>
        </a:p>
      </dgm:t>
    </dgm:pt>
    <dgm:pt modelId="{003E9031-306C-456F-B661-EADBDCA2031C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D</a:t>
          </a:r>
          <a:r>
            <a:rPr lang="id-ID" sz="2000" dirty="0">
              <a:solidFill>
                <a:schemeClr val="tx1"/>
              </a:solidFill>
            </a:rPr>
            <a:t>alam hal terdapat kesamaan nama desa/kelurahan maka ditambahkan nama kecamatan/kabupaten/kota; dan</a:t>
          </a:r>
          <a:endParaRPr lang="en-ID" sz="2000" dirty="0">
            <a:solidFill>
              <a:schemeClr val="tx1"/>
            </a:solidFill>
          </a:endParaRPr>
        </a:p>
      </dgm:t>
    </dgm:pt>
    <dgm:pt modelId="{48E21812-AC81-4A71-9D4C-F0A8F9DFF1C6}" type="parTrans" cxnId="{9435B351-D536-460D-8E2A-E0A1DB0A1013}">
      <dgm:prSet/>
      <dgm:spPr/>
      <dgm:t>
        <a:bodyPr/>
        <a:lstStyle/>
        <a:p>
          <a:endParaRPr lang="en-ID" sz="2000"/>
        </a:p>
      </dgm:t>
    </dgm:pt>
    <dgm:pt modelId="{FEB81543-3752-4C5E-8A2C-6B9755436753}" type="sibTrans" cxnId="{9435B351-D536-460D-8E2A-E0A1DB0A1013}">
      <dgm:prSet/>
      <dgm:spPr/>
      <dgm:t>
        <a:bodyPr/>
        <a:lstStyle/>
        <a:p>
          <a:endParaRPr lang="en-ID" sz="2000"/>
        </a:p>
      </dgm:t>
    </dgm:pt>
    <dgm:pt modelId="{80341E4B-B796-4561-BD4F-F17174724A48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U</a:t>
          </a:r>
          <a:r>
            <a:rPr lang="id-ID" sz="2000" dirty="0">
              <a:solidFill>
                <a:schemeClr val="tx1"/>
              </a:solidFill>
            </a:rPr>
            <a:t>ntuk Koperasi yang menjalankan kegiatan usaha berdasarkan prinsip Syariah wajib mencantumkan kata “Syariah” dalam penamaan Koperasi.</a:t>
          </a:r>
          <a:endParaRPr lang="en-US" sz="2000" dirty="0">
            <a:solidFill>
              <a:schemeClr val="tx1"/>
            </a:solidFill>
          </a:endParaRPr>
        </a:p>
      </dgm:t>
    </dgm:pt>
    <dgm:pt modelId="{15F96FAB-2012-4EEB-BCB9-66E3F5812501}" type="parTrans" cxnId="{AD9BEF53-AAA2-46E3-AF47-CC8BCF74AE32}">
      <dgm:prSet/>
      <dgm:spPr/>
      <dgm:t>
        <a:bodyPr/>
        <a:lstStyle/>
        <a:p>
          <a:endParaRPr lang="en-ID" sz="2000"/>
        </a:p>
      </dgm:t>
    </dgm:pt>
    <dgm:pt modelId="{8515959C-BF19-498B-90C8-EDD680E97D60}" type="sibTrans" cxnId="{AD9BEF53-AAA2-46E3-AF47-CC8BCF74AE32}">
      <dgm:prSet/>
      <dgm:spPr/>
      <dgm:t>
        <a:bodyPr/>
        <a:lstStyle/>
        <a:p>
          <a:endParaRPr lang="en-ID" sz="2000"/>
        </a:p>
      </dgm:t>
    </dgm:pt>
    <dgm:pt modelId="{2A5FCC02-A23D-4311-893A-0F40C799BCDF}" type="pres">
      <dgm:prSet presAssocID="{32EC177A-CA24-4D96-8E62-2752D2DFCAD2}" presName="Name0" presStyleCnt="0">
        <dgm:presLayoutVars>
          <dgm:chMax val="7"/>
          <dgm:chPref val="7"/>
          <dgm:dir/>
        </dgm:presLayoutVars>
      </dgm:prSet>
      <dgm:spPr/>
    </dgm:pt>
    <dgm:pt modelId="{BFA05029-BF4C-4132-9EBE-299115E709C1}" type="pres">
      <dgm:prSet presAssocID="{32EC177A-CA24-4D96-8E62-2752D2DFCAD2}" presName="Name1" presStyleCnt="0"/>
      <dgm:spPr/>
    </dgm:pt>
    <dgm:pt modelId="{B8C02757-4B7D-473F-88BD-291547A8DF84}" type="pres">
      <dgm:prSet presAssocID="{32EC177A-CA24-4D96-8E62-2752D2DFCAD2}" presName="cycle" presStyleCnt="0"/>
      <dgm:spPr/>
    </dgm:pt>
    <dgm:pt modelId="{64897F7D-D514-4A59-A3E0-34AA9D18CBF6}" type="pres">
      <dgm:prSet presAssocID="{32EC177A-CA24-4D96-8E62-2752D2DFCAD2}" presName="srcNode" presStyleLbl="node1" presStyleIdx="0" presStyleCnt="5"/>
      <dgm:spPr/>
    </dgm:pt>
    <dgm:pt modelId="{707A9A85-DC1C-48D9-B45C-65F55268752B}" type="pres">
      <dgm:prSet presAssocID="{32EC177A-CA24-4D96-8E62-2752D2DFCAD2}" presName="conn" presStyleLbl="parChTrans1D2" presStyleIdx="0" presStyleCnt="1"/>
      <dgm:spPr/>
    </dgm:pt>
    <dgm:pt modelId="{4CEA8D1E-E41C-4217-BDCC-A87191994C51}" type="pres">
      <dgm:prSet presAssocID="{32EC177A-CA24-4D96-8E62-2752D2DFCAD2}" presName="extraNode" presStyleLbl="node1" presStyleIdx="0" presStyleCnt="5"/>
      <dgm:spPr/>
    </dgm:pt>
    <dgm:pt modelId="{E36D1754-6A58-431A-A731-BBE70C2444B0}" type="pres">
      <dgm:prSet presAssocID="{32EC177A-CA24-4D96-8E62-2752D2DFCAD2}" presName="dstNode" presStyleLbl="node1" presStyleIdx="0" presStyleCnt="5"/>
      <dgm:spPr/>
    </dgm:pt>
    <dgm:pt modelId="{108A82B5-1998-4CFF-9E9D-D60A49527435}" type="pres">
      <dgm:prSet presAssocID="{703333D8-59F7-4BE7-A4B9-92C46F51B348}" presName="text_1" presStyleLbl="node1" presStyleIdx="0" presStyleCnt="5">
        <dgm:presLayoutVars>
          <dgm:bulletEnabled val="1"/>
        </dgm:presLayoutVars>
      </dgm:prSet>
      <dgm:spPr/>
    </dgm:pt>
    <dgm:pt modelId="{1D75CA0B-E235-41CC-9CB1-3E08F16BBAEB}" type="pres">
      <dgm:prSet presAssocID="{703333D8-59F7-4BE7-A4B9-92C46F51B348}" presName="accent_1" presStyleCnt="0"/>
      <dgm:spPr/>
    </dgm:pt>
    <dgm:pt modelId="{CB27E1DC-A961-4257-9ECB-91AE018BF8B2}" type="pres">
      <dgm:prSet presAssocID="{703333D8-59F7-4BE7-A4B9-92C46F51B348}" presName="accentRepeatNode" presStyleLbl="solidFgAcc1" presStyleIdx="0" presStyleCnt="5" custLinFactNeighborX="-3997" custLinFactNeighborY="-666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B48CE3E8-DECE-49A8-A9D3-05D53787B6CC}" type="pres">
      <dgm:prSet presAssocID="{181B5B57-D268-4A1A-96AB-50943CA26FB6}" presName="text_2" presStyleLbl="node1" presStyleIdx="1" presStyleCnt="5">
        <dgm:presLayoutVars>
          <dgm:bulletEnabled val="1"/>
        </dgm:presLayoutVars>
      </dgm:prSet>
      <dgm:spPr/>
    </dgm:pt>
    <dgm:pt modelId="{94BBD66D-E893-4EA1-AFF9-013372668D1A}" type="pres">
      <dgm:prSet presAssocID="{181B5B57-D268-4A1A-96AB-50943CA26FB6}" presName="accent_2" presStyleCnt="0"/>
      <dgm:spPr/>
    </dgm:pt>
    <dgm:pt modelId="{30717449-FBF7-4448-829B-95B923DCCACC}" type="pres">
      <dgm:prSet presAssocID="{181B5B57-D268-4A1A-96AB-50943CA26FB6}" presName="accentRepeatNode" presStyleLbl="solidFgAcc1" presStyleIdx="1" presStyleCnt="5"/>
      <dgm:spPr>
        <a:blipFill rotWithShape="0">
          <a:blip xmlns:r="http://schemas.openxmlformats.org/officeDocument/2006/relationships" r:embed="rId2"/>
          <a:srcRect/>
          <a:stretch>
            <a:fillRect l="-23000" r="-23000"/>
          </a:stretch>
        </a:blipFill>
      </dgm:spPr>
    </dgm:pt>
    <dgm:pt modelId="{20E1779E-D229-427B-9B37-B30FD1FE6D15}" type="pres">
      <dgm:prSet presAssocID="{8E0A5834-6DB4-487D-8CCD-64BC7AB0CFB7}" presName="text_3" presStyleLbl="node1" presStyleIdx="2" presStyleCnt="5">
        <dgm:presLayoutVars>
          <dgm:bulletEnabled val="1"/>
        </dgm:presLayoutVars>
      </dgm:prSet>
      <dgm:spPr/>
    </dgm:pt>
    <dgm:pt modelId="{3D372EC7-021C-47B4-8F31-0C130D9CA37C}" type="pres">
      <dgm:prSet presAssocID="{8E0A5834-6DB4-487D-8CCD-64BC7AB0CFB7}" presName="accent_3" presStyleCnt="0"/>
      <dgm:spPr/>
    </dgm:pt>
    <dgm:pt modelId="{AC8F5404-63D3-4885-8C23-E4D4B791983F}" type="pres">
      <dgm:prSet presAssocID="{8E0A5834-6DB4-487D-8CCD-64BC7AB0CFB7}" presName="accentRepeatNode" presStyleLbl="solidFgAcc1" presStyleIdx="2" presStyleCnt="5"/>
      <dgm:spPr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AAA0C222-A9BF-480C-9A3F-2A19CCAC8D39}" type="pres">
      <dgm:prSet presAssocID="{003E9031-306C-456F-B661-EADBDCA2031C}" presName="text_4" presStyleLbl="node1" presStyleIdx="3" presStyleCnt="5">
        <dgm:presLayoutVars>
          <dgm:bulletEnabled val="1"/>
        </dgm:presLayoutVars>
      </dgm:prSet>
      <dgm:spPr/>
    </dgm:pt>
    <dgm:pt modelId="{0A8667B9-F837-4B8E-905F-6860FAD42AB9}" type="pres">
      <dgm:prSet presAssocID="{003E9031-306C-456F-B661-EADBDCA2031C}" presName="accent_4" presStyleCnt="0"/>
      <dgm:spPr/>
    </dgm:pt>
    <dgm:pt modelId="{2FBD3B91-09A3-43DC-991F-BCE591186457}" type="pres">
      <dgm:prSet presAssocID="{003E9031-306C-456F-B661-EADBDCA2031C}" presName="accentRepeatNode" presStyleLbl="solidFgAcc1" presStyleIdx="3" presStyleCnt="5"/>
      <dgm:spPr>
        <a:blipFill rotWithShape="0">
          <a:blip xmlns:r="http://schemas.openxmlformats.org/officeDocument/2006/relationships" r:embed="rId4"/>
          <a:srcRect/>
          <a:stretch>
            <a:fillRect l="-38000" r="-38000"/>
          </a:stretch>
        </a:blipFill>
      </dgm:spPr>
    </dgm:pt>
    <dgm:pt modelId="{6F8EBAF4-7288-4F7C-9E0A-BC6B4C602188}" type="pres">
      <dgm:prSet presAssocID="{80341E4B-B796-4561-BD4F-F17174724A48}" presName="text_5" presStyleLbl="node1" presStyleIdx="4" presStyleCnt="5">
        <dgm:presLayoutVars>
          <dgm:bulletEnabled val="1"/>
        </dgm:presLayoutVars>
      </dgm:prSet>
      <dgm:spPr/>
    </dgm:pt>
    <dgm:pt modelId="{D80C726F-1FDE-43E9-83F3-7EE580D83C3D}" type="pres">
      <dgm:prSet presAssocID="{80341E4B-B796-4561-BD4F-F17174724A48}" presName="accent_5" presStyleCnt="0"/>
      <dgm:spPr/>
    </dgm:pt>
    <dgm:pt modelId="{079B0D1D-3163-4A2D-B438-D4FB5C0382C7}" type="pres">
      <dgm:prSet presAssocID="{80341E4B-B796-4561-BD4F-F17174724A48}" presName="accentRepeatNode" presStyleLbl="solidFgAcc1" presStyleIdx="4" presStyleCnt="5"/>
      <dgm:spPr>
        <a:blipFill rotWithShape="0">
          <a:blip xmlns:r="http://schemas.openxmlformats.org/officeDocument/2006/relationships" r:embed="rId5"/>
          <a:srcRect/>
          <a:stretch>
            <a:fillRect l="-24000" r="-24000"/>
          </a:stretch>
        </a:blipFill>
      </dgm:spPr>
    </dgm:pt>
  </dgm:ptLst>
  <dgm:cxnLst>
    <dgm:cxn modelId="{DC8BB50F-532E-4FC6-B23D-14E37A9A1D85}" type="presOf" srcId="{8E0A5834-6DB4-487D-8CCD-64BC7AB0CFB7}" destId="{20E1779E-D229-427B-9B37-B30FD1FE6D15}" srcOrd="0" destOrd="0" presId="urn:microsoft.com/office/officeart/2008/layout/VerticalCurvedList"/>
    <dgm:cxn modelId="{D2736E5D-1B66-48EA-8B0F-DBB48AF00B17}" type="presOf" srcId="{181B5B57-D268-4A1A-96AB-50943CA26FB6}" destId="{B48CE3E8-DECE-49A8-A9D3-05D53787B6CC}" srcOrd="0" destOrd="0" presId="urn:microsoft.com/office/officeart/2008/layout/VerticalCurvedList"/>
    <dgm:cxn modelId="{900A1E61-3AE8-4A46-B09E-8D5D9338148B}" srcId="{32EC177A-CA24-4D96-8E62-2752D2DFCAD2}" destId="{8E0A5834-6DB4-487D-8CCD-64BC7AB0CFB7}" srcOrd="2" destOrd="0" parTransId="{578A2221-A2CF-43E5-8B3C-FB153099DD9E}" sibTransId="{3DDDCBEA-8D7E-42D6-8A4F-AE94061FED66}"/>
    <dgm:cxn modelId="{0F911C46-786D-48E0-94CE-2342D08E7A38}" type="presOf" srcId="{003E9031-306C-456F-B661-EADBDCA2031C}" destId="{AAA0C222-A9BF-480C-9A3F-2A19CCAC8D39}" srcOrd="0" destOrd="0" presId="urn:microsoft.com/office/officeart/2008/layout/VerticalCurvedList"/>
    <dgm:cxn modelId="{A3F9254D-C98C-47AC-A616-36449D10CB4C}" type="presOf" srcId="{703333D8-59F7-4BE7-A4B9-92C46F51B348}" destId="{108A82B5-1998-4CFF-9E9D-D60A49527435}" srcOrd="0" destOrd="0" presId="urn:microsoft.com/office/officeart/2008/layout/VerticalCurvedList"/>
    <dgm:cxn modelId="{9435B351-D536-460D-8E2A-E0A1DB0A1013}" srcId="{32EC177A-CA24-4D96-8E62-2752D2DFCAD2}" destId="{003E9031-306C-456F-B661-EADBDCA2031C}" srcOrd="3" destOrd="0" parTransId="{48E21812-AC81-4A71-9D4C-F0A8F9DFF1C6}" sibTransId="{FEB81543-3752-4C5E-8A2C-6B9755436753}"/>
    <dgm:cxn modelId="{AD9BEF53-AAA2-46E3-AF47-CC8BCF74AE32}" srcId="{32EC177A-CA24-4D96-8E62-2752D2DFCAD2}" destId="{80341E4B-B796-4561-BD4F-F17174724A48}" srcOrd="4" destOrd="0" parTransId="{15F96FAB-2012-4EEB-BCB9-66E3F5812501}" sibTransId="{8515959C-BF19-498B-90C8-EDD680E97D60}"/>
    <dgm:cxn modelId="{A515BA77-D7A4-4C46-A39C-CEF1714E2274}" type="presOf" srcId="{24AC132E-05A1-4971-A269-C73F2495259B}" destId="{707A9A85-DC1C-48D9-B45C-65F55268752B}" srcOrd="0" destOrd="0" presId="urn:microsoft.com/office/officeart/2008/layout/VerticalCurvedList"/>
    <dgm:cxn modelId="{A666157A-D7E2-4117-B4EF-16330C3B5AE8}" type="presOf" srcId="{80341E4B-B796-4561-BD4F-F17174724A48}" destId="{6F8EBAF4-7288-4F7C-9E0A-BC6B4C602188}" srcOrd="0" destOrd="0" presId="urn:microsoft.com/office/officeart/2008/layout/VerticalCurvedList"/>
    <dgm:cxn modelId="{68658C86-F626-44E4-AAAC-E591E9048AFC}" srcId="{32EC177A-CA24-4D96-8E62-2752D2DFCAD2}" destId="{703333D8-59F7-4BE7-A4B9-92C46F51B348}" srcOrd="0" destOrd="0" parTransId="{92ADB94A-78B8-458B-B2CC-6740C98677E4}" sibTransId="{24AC132E-05A1-4971-A269-C73F2495259B}"/>
    <dgm:cxn modelId="{EC308D8C-7D1C-4702-AF6B-ECFCCA5A3234}" srcId="{32EC177A-CA24-4D96-8E62-2752D2DFCAD2}" destId="{181B5B57-D268-4A1A-96AB-50943CA26FB6}" srcOrd="1" destOrd="0" parTransId="{390635CC-7DAF-412C-ACA4-62C070EBD99D}" sibTransId="{1A69343F-18C7-49F6-A66F-3C804E72F932}"/>
    <dgm:cxn modelId="{11F8F5B2-B5F7-4207-877C-CF78FB71EE76}" type="presOf" srcId="{32EC177A-CA24-4D96-8E62-2752D2DFCAD2}" destId="{2A5FCC02-A23D-4311-893A-0F40C799BCDF}" srcOrd="0" destOrd="0" presId="urn:microsoft.com/office/officeart/2008/layout/VerticalCurvedList"/>
    <dgm:cxn modelId="{B75E75F1-8801-40F6-BADA-26E68F4C6FED}" type="presParOf" srcId="{2A5FCC02-A23D-4311-893A-0F40C799BCDF}" destId="{BFA05029-BF4C-4132-9EBE-299115E709C1}" srcOrd="0" destOrd="0" presId="urn:microsoft.com/office/officeart/2008/layout/VerticalCurvedList"/>
    <dgm:cxn modelId="{2121B038-F52B-4B4F-958E-B84A431C6AF7}" type="presParOf" srcId="{BFA05029-BF4C-4132-9EBE-299115E709C1}" destId="{B8C02757-4B7D-473F-88BD-291547A8DF84}" srcOrd="0" destOrd="0" presId="urn:microsoft.com/office/officeart/2008/layout/VerticalCurvedList"/>
    <dgm:cxn modelId="{48494EFE-9D9B-4F5E-BE7E-A737BF9A3ADA}" type="presParOf" srcId="{B8C02757-4B7D-473F-88BD-291547A8DF84}" destId="{64897F7D-D514-4A59-A3E0-34AA9D18CBF6}" srcOrd="0" destOrd="0" presId="urn:microsoft.com/office/officeart/2008/layout/VerticalCurvedList"/>
    <dgm:cxn modelId="{9D13F62E-3E67-4022-AB25-F7ADB95DB3F0}" type="presParOf" srcId="{B8C02757-4B7D-473F-88BD-291547A8DF84}" destId="{707A9A85-DC1C-48D9-B45C-65F55268752B}" srcOrd="1" destOrd="0" presId="urn:microsoft.com/office/officeart/2008/layout/VerticalCurvedList"/>
    <dgm:cxn modelId="{EA489506-DA42-4375-B92D-2BAB9F2496B1}" type="presParOf" srcId="{B8C02757-4B7D-473F-88BD-291547A8DF84}" destId="{4CEA8D1E-E41C-4217-BDCC-A87191994C51}" srcOrd="2" destOrd="0" presId="urn:microsoft.com/office/officeart/2008/layout/VerticalCurvedList"/>
    <dgm:cxn modelId="{9C1822C4-B9D5-4C57-8594-D701915FE2C1}" type="presParOf" srcId="{B8C02757-4B7D-473F-88BD-291547A8DF84}" destId="{E36D1754-6A58-431A-A731-BBE70C2444B0}" srcOrd="3" destOrd="0" presId="urn:microsoft.com/office/officeart/2008/layout/VerticalCurvedList"/>
    <dgm:cxn modelId="{2552E1E6-5719-4534-B776-0A4CAFB0DAFF}" type="presParOf" srcId="{BFA05029-BF4C-4132-9EBE-299115E709C1}" destId="{108A82B5-1998-4CFF-9E9D-D60A49527435}" srcOrd="1" destOrd="0" presId="urn:microsoft.com/office/officeart/2008/layout/VerticalCurvedList"/>
    <dgm:cxn modelId="{4EADE36C-3011-4E63-8720-2BCCF9D6FEA4}" type="presParOf" srcId="{BFA05029-BF4C-4132-9EBE-299115E709C1}" destId="{1D75CA0B-E235-41CC-9CB1-3E08F16BBAEB}" srcOrd="2" destOrd="0" presId="urn:microsoft.com/office/officeart/2008/layout/VerticalCurvedList"/>
    <dgm:cxn modelId="{1AD74743-186C-40EE-96E3-0CAD7069EC1F}" type="presParOf" srcId="{1D75CA0B-E235-41CC-9CB1-3E08F16BBAEB}" destId="{CB27E1DC-A961-4257-9ECB-91AE018BF8B2}" srcOrd="0" destOrd="0" presId="urn:microsoft.com/office/officeart/2008/layout/VerticalCurvedList"/>
    <dgm:cxn modelId="{93F02834-B0F2-489F-9EE5-62B2BD0639A2}" type="presParOf" srcId="{BFA05029-BF4C-4132-9EBE-299115E709C1}" destId="{B48CE3E8-DECE-49A8-A9D3-05D53787B6CC}" srcOrd="3" destOrd="0" presId="urn:microsoft.com/office/officeart/2008/layout/VerticalCurvedList"/>
    <dgm:cxn modelId="{AB09188B-3960-4531-BF8B-17F2013A5A54}" type="presParOf" srcId="{BFA05029-BF4C-4132-9EBE-299115E709C1}" destId="{94BBD66D-E893-4EA1-AFF9-013372668D1A}" srcOrd="4" destOrd="0" presId="urn:microsoft.com/office/officeart/2008/layout/VerticalCurvedList"/>
    <dgm:cxn modelId="{C1E55024-BE1E-4F09-B484-AA37EBB1DAAF}" type="presParOf" srcId="{94BBD66D-E893-4EA1-AFF9-013372668D1A}" destId="{30717449-FBF7-4448-829B-95B923DCCACC}" srcOrd="0" destOrd="0" presId="urn:microsoft.com/office/officeart/2008/layout/VerticalCurvedList"/>
    <dgm:cxn modelId="{C99D627B-A951-43DE-8D22-8978784E8B28}" type="presParOf" srcId="{BFA05029-BF4C-4132-9EBE-299115E709C1}" destId="{20E1779E-D229-427B-9B37-B30FD1FE6D15}" srcOrd="5" destOrd="0" presId="urn:microsoft.com/office/officeart/2008/layout/VerticalCurvedList"/>
    <dgm:cxn modelId="{94F99F68-4FB2-45CF-B1E0-D57C00679354}" type="presParOf" srcId="{BFA05029-BF4C-4132-9EBE-299115E709C1}" destId="{3D372EC7-021C-47B4-8F31-0C130D9CA37C}" srcOrd="6" destOrd="0" presId="urn:microsoft.com/office/officeart/2008/layout/VerticalCurvedList"/>
    <dgm:cxn modelId="{3D53FC2E-2289-43EF-A839-14954C5B1C21}" type="presParOf" srcId="{3D372EC7-021C-47B4-8F31-0C130D9CA37C}" destId="{AC8F5404-63D3-4885-8C23-E4D4B791983F}" srcOrd="0" destOrd="0" presId="urn:microsoft.com/office/officeart/2008/layout/VerticalCurvedList"/>
    <dgm:cxn modelId="{BD5D70E1-E1F6-47B0-8865-0A43EACE3C90}" type="presParOf" srcId="{BFA05029-BF4C-4132-9EBE-299115E709C1}" destId="{AAA0C222-A9BF-480C-9A3F-2A19CCAC8D39}" srcOrd="7" destOrd="0" presId="urn:microsoft.com/office/officeart/2008/layout/VerticalCurvedList"/>
    <dgm:cxn modelId="{638771C8-F32C-4593-8E7F-F2DCAC2FB53A}" type="presParOf" srcId="{BFA05029-BF4C-4132-9EBE-299115E709C1}" destId="{0A8667B9-F837-4B8E-905F-6860FAD42AB9}" srcOrd="8" destOrd="0" presId="urn:microsoft.com/office/officeart/2008/layout/VerticalCurvedList"/>
    <dgm:cxn modelId="{58ECB2FF-4F93-4E8F-B18C-E885439C3183}" type="presParOf" srcId="{0A8667B9-F837-4B8E-905F-6860FAD42AB9}" destId="{2FBD3B91-09A3-43DC-991F-BCE591186457}" srcOrd="0" destOrd="0" presId="urn:microsoft.com/office/officeart/2008/layout/VerticalCurvedList"/>
    <dgm:cxn modelId="{84CD6DA4-C44B-49E3-8A5C-039CBCC9875B}" type="presParOf" srcId="{BFA05029-BF4C-4132-9EBE-299115E709C1}" destId="{6F8EBAF4-7288-4F7C-9E0A-BC6B4C602188}" srcOrd="9" destOrd="0" presId="urn:microsoft.com/office/officeart/2008/layout/VerticalCurvedList"/>
    <dgm:cxn modelId="{145E1F72-5303-4946-A3EB-FFC4BB55A178}" type="presParOf" srcId="{BFA05029-BF4C-4132-9EBE-299115E709C1}" destId="{D80C726F-1FDE-43E9-83F3-7EE580D83C3D}" srcOrd="10" destOrd="0" presId="urn:microsoft.com/office/officeart/2008/layout/VerticalCurvedList"/>
    <dgm:cxn modelId="{DDFF6376-79BE-435C-BFC9-6019EB08C90E}" type="presParOf" srcId="{D80C726F-1FDE-43E9-83F3-7EE580D83C3D}" destId="{079B0D1D-3163-4A2D-B438-D4FB5C0382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A9A85-DC1C-48D9-B45C-65F55268752B}">
      <dsp:nvSpPr>
        <dsp:cNvPr id="0" name=""/>
        <dsp:cNvSpPr/>
      </dsp:nvSpPr>
      <dsp:spPr>
        <a:xfrm>
          <a:off x="-4669678" y="-715862"/>
          <a:ext cx="5562318" cy="5562318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A82B5-1998-4CFF-9E9D-D60A49527435}">
      <dsp:nvSpPr>
        <dsp:cNvPr id="0" name=""/>
        <dsp:cNvSpPr/>
      </dsp:nvSpPr>
      <dsp:spPr>
        <a:xfrm>
          <a:off x="574090" y="413059"/>
          <a:ext cx="8192597" cy="8261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7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Instruksi</a:t>
          </a:r>
          <a:r>
            <a:rPr lang="en-US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Presiden</a:t>
          </a:r>
          <a:r>
            <a:rPr lang="en-US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Nomor</a:t>
          </a:r>
          <a:r>
            <a:rPr lang="en-US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9 </a:t>
          </a:r>
          <a:r>
            <a:rPr lang="en-US" sz="20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Tahun</a:t>
          </a:r>
          <a:r>
            <a:rPr lang="en-US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2025 </a:t>
          </a:r>
          <a:r>
            <a:rPr lang="en-US" sz="20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tentang</a:t>
          </a:r>
          <a:r>
            <a:rPr lang="en-US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Percepatan</a:t>
          </a:r>
          <a:r>
            <a:rPr lang="en-US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Pembentukan</a:t>
          </a:r>
          <a:r>
            <a:rPr lang="en-US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Kopdes</a:t>
          </a:r>
          <a:r>
            <a:rPr lang="en-US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/Kel/</a:t>
          </a:r>
          <a:r>
            <a:rPr lang="en-US" sz="20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Kelurahan</a:t>
          </a:r>
          <a:r>
            <a:rPr lang="en-US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rPr>
            <a:t> Merah Putih.</a:t>
          </a:r>
          <a:endParaRPr lang="en-ID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090" y="413059"/>
        <a:ext cx="8192597" cy="826118"/>
      </dsp:txXfrm>
    </dsp:sp>
    <dsp:sp modelId="{CB27E1DC-A961-4257-9ECB-91AE018BF8B2}">
      <dsp:nvSpPr>
        <dsp:cNvPr id="0" name=""/>
        <dsp:cNvSpPr/>
      </dsp:nvSpPr>
      <dsp:spPr>
        <a:xfrm>
          <a:off x="57766" y="309794"/>
          <a:ext cx="1032648" cy="1032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CE3E8-DECE-49A8-A9D3-05D53787B6CC}">
      <dsp:nvSpPr>
        <dsp:cNvPr id="0" name=""/>
        <dsp:cNvSpPr/>
      </dsp:nvSpPr>
      <dsp:spPr>
        <a:xfrm>
          <a:off x="874384" y="1652237"/>
          <a:ext cx="7892303" cy="82611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7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Surat </a:t>
          </a:r>
          <a:r>
            <a:rPr lang="en-US" sz="2000" kern="1200" spc="0" dirty="0" err="1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Edaran</a:t>
          </a:r>
          <a:r>
            <a:rPr lang="en-US" sz="2000" kern="1200" spc="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Menteri </a:t>
          </a:r>
          <a:r>
            <a:rPr lang="en-US" sz="2000" kern="1200" spc="0" dirty="0" err="1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Koperasi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Nomor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1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Tahun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2025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Tentang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Tata Cara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Pembentukan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Koperasi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Desa Merah Putih.</a:t>
          </a:r>
          <a:endParaRPr lang="en-ID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4384" y="1652237"/>
        <a:ext cx="7892303" cy="826118"/>
      </dsp:txXfrm>
    </dsp:sp>
    <dsp:sp modelId="{30717449-FBF7-4448-829B-95B923DCCACC}">
      <dsp:nvSpPr>
        <dsp:cNvPr id="0" name=""/>
        <dsp:cNvSpPr/>
      </dsp:nvSpPr>
      <dsp:spPr>
        <a:xfrm>
          <a:off x="358060" y="1548972"/>
          <a:ext cx="1032648" cy="1032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1779E-D229-427B-9B37-B30FD1FE6D15}">
      <dsp:nvSpPr>
        <dsp:cNvPr id="0" name=""/>
        <dsp:cNvSpPr/>
      </dsp:nvSpPr>
      <dsp:spPr>
        <a:xfrm>
          <a:off x="574090" y="2891415"/>
          <a:ext cx="8192597" cy="8261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7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Surat Keputusan Menteri </a:t>
          </a:r>
          <a:r>
            <a:rPr lang="en-US" sz="2000" kern="1200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Koperasi</a:t>
          </a:r>
          <a:r>
            <a:rPr lang="en-US" sz="2000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sz="2000" kern="1200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Nomor</a:t>
          </a:r>
          <a:r>
            <a:rPr lang="en-US" sz="2000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9 </a:t>
          </a:r>
          <a:r>
            <a:rPr lang="en-US" sz="2000" kern="1200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Tahun</a:t>
          </a:r>
          <a:r>
            <a:rPr lang="en-US" sz="2000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2025 </a:t>
          </a:r>
          <a:r>
            <a:rPr lang="en-US" sz="2000" kern="1200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Tentang</a:t>
          </a:r>
          <a:r>
            <a:rPr lang="en-US" sz="2000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sz="2000" kern="1200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Satuan</a:t>
          </a:r>
          <a:r>
            <a:rPr lang="en-US" sz="2000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sz="2000" kern="1200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Tugas</a:t>
          </a:r>
          <a:r>
            <a:rPr lang="en-US" sz="2000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sz="2000" kern="1200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Pembentukan</a:t>
          </a:r>
          <a:r>
            <a:rPr lang="en-US" sz="2000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sz="2000" kern="1200" spc="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Koperasi</a:t>
          </a:r>
          <a:r>
            <a:rPr lang="en-US" sz="2000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Desa Merah Putih</a:t>
          </a:r>
          <a:endParaRPr lang="en-ID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090" y="2891415"/>
        <a:ext cx="8192597" cy="826118"/>
      </dsp:txXfrm>
    </dsp:sp>
    <dsp:sp modelId="{AC8F5404-63D3-4885-8C23-E4D4B791983F}">
      <dsp:nvSpPr>
        <dsp:cNvPr id="0" name=""/>
        <dsp:cNvSpPr/>
      </dsp:nvSpPr>
      <dsp:spPr>
        <a:xfrm>
          <a:off x="57766" y="2788150"/>
          <a:ext cx="1032648" cy="1032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A9A85-DC1C-48D9-B45C-65F55268752B}">
      <dsp:nvSpPr>
        <dsp:cNvPr id="0" name=""/>
        <dsp:cNvSpPr/>
      </dsp:nvSpPr>
      <dsp:spPr>
        <a:xfrm>
          <a:off x="-6524396" y="-998209"/>
          <a:ext cx="7768569" cy="7768569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A82B5-1998-4CFF-9E9D-D60A49527435}">
      <dsp:nvSpPr>
        <dsp:cNvPr id="0" name=""/>
        <dsp:cNvSpPr/>
      </dsp:nvSpPr>
      <dsp:spPr>
        <a:xfrm>
          <a:off x="801174" y="577215"/>
          <a:ext cx="8805751" cy="11544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632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id-ID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endirian Koperasi baru</a:t>
          </a:r>
          <a:endParaRPr lang="en-ID" sz="3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1174" y="577215"/>
        <a:ext cx="8805751" cy="1154430"/>
      </dsp:txXfrm>
    </dsp:sp>
    <dsp:sp modelId="{CB27E1DC-A961-4257-9ECB-91AE018BF8B2}">
      <dsp:nvSpPr>
        <dsp:cNvPr id="0" name=""/>
        <dsp:cNvSpPr/>
      </dsp:nvSpPr>
      <dsp:spPr>
        <a:xfrm>
          <a:off x="21977" y="423300"/>
          <a:ext cx="1443037" cy="14430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CE3E8-DECE-49A8-A9D3-05D53787B6CC}">
      <dsp:nvSpPr>
        <dsp:cNvPr id="0" name=""/>
        <dsp:cNvSpPr/>
      </dsp:nvSpPr>
      <dsp:spPr>
        <a:xfrm>
          <a:off x="1220809" y="2308860"/>
          <a:ext cx="8386116" cy="1154430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632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id-ID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engembangan Koperasi yang telah ada</a:t>
          </a:r>
          <a:endParaRPr lang="en-ID" sz="3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0809" y="2308860"/>
        <a:ext cx="8386116" cy="1154430"/>
      </dsp:txXfrm>
    </dsp:sp>
    <dsp:sp modelId="{30717449-FBF7-4448-829B-95B923DCCACC}">
      <dsp:nvSpPr>
        <dsp:cNvPr id="0" name=""/>
        <dsp:cNvSpPr/>
      </dsp:nvSpPr>
      <dsp:spPr>
        <a:xfrm>
          <a:off x="499290" y="2164556"/>
          <a:ext cx="1443037" cy="1443037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1000" r="-21000"/>
          </a:stretch>
        </a:blip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1779E-D229-427B-9B37-B30FD1FE6D15}">
      <dsp:nvSpPr>
        <dsp:cNvPr id="0" name=""/>
        <dsp:cNvSpPr/>
      </dsp:nvSpPr>
      <dsp:spPr>
        <a:xfrm>
          <a:off x="801174" y="4040505"/>
          <a:ext cx="8805751" cy="115443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632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id-ID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evitalisasi Koperasi</a:t>
          </a:r>
          <a:endParaRPr lang="en-ID" sz="3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1174" y="4040505"/>
        <a:ext cx="8805751" cy="1154430"/>
      </dsp:txXfrm>
    </dsp:sp>
    <dsp:sp modelId="{AC8F5404-63D3-4885-8C23-E4D4B791983F}">
      <dsp:nvSpPr>
        <dsp:cNvPr id="0" name=""/>
        <dsp:cNvSpPr/>
      </dsp:nvSpPr>
      <dsp:spPr>
        <a:xfrm>
          <a:off x="79655" y="3896201"/>
          <a:ext cx="1443037" cy="144303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65000" r="-65000"/>
          </a:stretch>
        </a:blip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A9A85-DC1C-48D9-B45C-65F55268752B}">
      <dsp:nvSpPr>
        <dsp:cNvPr id="0" name=""/>
        <dsp:cNvSpPr/>
      </dsp:nvSpPr>
      <dsp:spPr>
        <a:xfrm>
          <a:off x="-6430251" y="-983515"/>
          <a:ext cx="7653751" cy="765375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A82B5-1998-4CFF-9E9D-D60A49527435}">
      <dsp:nvSpPr>
        <dsp:cNvPr id="0" name=""/>
        <dsp:cNvSpPr/>
      </dsp:nvSpPr>
      <dsp:spPr>
        <a:xfrm>
          <a:off x="534487" y="355306"/>
          <a:ext cx="10890219" cy="7110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1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D</a:t>
          </a:r>
          <a:r>
            <a:rPr lang="id-ID" sz="2000" kern="1200" dirty="0">
              <a:solidFill>
                <a:schemeClr val="tx1"/>
              </a:solidFill>
            </a:rPr>
            <a:t>iawali dengan kata “Koperasi”;</a:t>
          </a:r>
          <a:endParaRPr lang="en-ID" sz="2000" kern="1200" dirty="0">
            <a:solidFill>
              <a:schemeClr val="tx1"/>
            </a:solidFill>
          </a:endParaRPr>
        </a:p>
      </dsp:txBody>
      <dsp:txXfrm>
        <a:off x="534487" y="355306"/>
        <a:ext cx="10890219" cy="711067"/>
      </dsp:txXfrm>
    </dsp:sp>
    <dsp:sp modelId="{CB27E1DC-A961-4257-9ECB-91AE018BF8B2}">
      <dsp:nvSpPr>
        <dsp:cNvPr id="0" name=""/>
        <dsp:cNvSpPr/>
      </dsp:nvSpPr>
      <dsp:spPr>
        <a:xfrm>
          <a:off x="54543" y="260503"/>
          <a:ext cx="888834" cy="88883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CE3E8-DECE-49A8-A9D3-05D53787B6CC}">
      <dsp:nvSpPr>
        <dsp:cNvPr id="0" name=""/>
        <dsp:cNvSpPr/>
      </dsp:nvSpPr>
      <dsp:spPr>
        <a:xfrm>
          <a:off x="1044017" y="1421566"/>
          <a:ext cx="10380689" cy="711067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1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D</a:t>
          </a:r>
          <a:r>
            <a:rPr lang="id-ID" sz="2000" kern="1200" dirty="0">
              <a:solidFill>
                <a:schemeClr val="tx1"/>
              </a:solidFill>
            </a:rPr>
            <a:t>ilanjutkan dengan frasa “Desa Merah Putih”dan  atau “Kelurahan Merah Putih”;</a:t>
          </a:r>
          <a:endParaRPr lang="en-ID" sz="2000" kern="1200" dirty="0">
            <a:solidFill>
              <a:schemeClr val="tx1"/>
            </a:solidFill>
          </a:endParaRPr>
        </a:p>
      </dsp:txBody>
      <dsp:txXfrm>
        <a:off x="1044017" y="1421566"/>
        <a:ext cx="10380689" cy="711067"/>
      </dsp:txXfrm>
    </dsp:sp>
    <dsp:sp modelId="{30717449-FBF7-4448-829B-95B923DCCACC}">
      <dsp:nvSpPr>
        <dsp:cNvPr id="0" name=""/>
        <dsp:cNvSpPr/>
      </dsp:nvSpPr>
      <dsp:spPr>
        <a:xfrm>
          <a:off x="599600" y="1332682"/>
          <a:ext cx="888834" cy="888834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3000" r="-23000"/>
          </a:stretch>
        </a:blip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1779E-D229-427B-9B37-B30FD1FE6D15}">
      <dsp:nvSpPr>
        <dsp:cNvPr id="0" name=""/>
        <dsp:cNvSpPr/>
      </dsp:nvSpPr>
      <dsp:spPr>
        <a:xfrm>
          <a:off x="1200402" y="2487826"/>
          <a:ext cx="10224304" cy="711067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1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D</a:t>
          </a:r>
          <a:r>
            <a:rPr lang="id-ID" sz="2000" kern="1200" dirty="0">
              <a:solidFill>
                <a:schemeClr val="tx1"/>
              </a:solidFill>
            </a:rPr>
            <a:t>iakhiri dengan nama desa/kelurahan setempat; </a:t>
          </a:r>
          <a:endParaRPr lang="en-ID" sz="2000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Cambria" panose="02040503050406030204" pitchFamily="18" charset="0"/>
            <a:buNone/>
          </a:pPr>
          <a:endParaRPr lang="en-ID" sz="2000" kern="1200" dirty="0">
            <a:solidFill>
              <a:schemeClr val="tx1"/>
            </a:solidFill>
          </a:endParaRPr>
        </a:p>
      </dsp:txBody>
      <dsp:txXfrm>
        <a:off x="1200402" y="2487826"/>
        <a:ext cx="10224304" cy="711067"/>
      </dsp:txXfrm>
    </dsp:sp>
    <dsp:sp modelId="{AC8F5404-63D3-4885-8C23-E4D4B791983F}">
      <dsp:nvSpPr>
        <dsp:cNvPr id="0" name=""/>
        <dsp:cNvSpPr/>
      </dsp:nvSpPr>
      <dsp:spPr>
        <a:xfrm>
          <a:off x="755985" y="2398942"/>
          <a:ext cx="888834" cy="888834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0C222-A9BF-480C-9A3F-2A19CCAC8D39}">
      <dsp:nvSpPr>
        <dsp:cNvPr id="0" name=""/>
        <dsp:cNvSpPr/>
      </dsp:nvSpPr>
      <dsp:spPr>
        <a:xfrm>
          <a:off x="1044017" y="3554086"/>
          <a:ext cx="10380689" cy="711067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1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D</a:t>
          </a:r>
          <a:r>
            <a:rPr lang="id-ID" sz="2000" kern="1200" dirty="0">
              <a:solidFill>
                <a:schemeClr val="tx1"/>
              </a:solidFill>
            </a:rPr>
            <a:t>alam hal terdapat kesamaan nama desa/kelurahan maka ditambahkan nama kecamatan/kabupaten/kota; dan</a:t>
          </a:r>
          <a:endParaRPr lang="en-ID" sz="2000" kern="1200" dirty="0">
            <a:solidFill>
              <a:schemeClr val="tx1"/>
            </a:solidFill>
          </a:endParaRPr>
        </a:p>
      </dsp:txBody>
      <dsp:txXfrm>
        <a:off x="1044017" y="3554086"/>
        <a:ext cx="10380689" cy="711067"/>
      </dsp:txXfrm>
    </dsp:sp>
    <dsp:sp modelId="{2FBD3B91-09A3-43DC-991F-BCE591186457}">
      <dsp:nvSpPr>
        <dsp:cNvPr id="0" name=""/>
        <dsp:cNvSpPr/>
      </dsp:nvSpPr>
      <dsp:spPr>
        <a:xfrm>
          <a:off x="599600" y="3465202"/>
          <a:ext cx="888834" cy="888834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38000" r="-38000"/>
          </a:stretch>
        </a:blip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EBAF4-7288-4F7C-9E0A-BC6B4C602188}">
      <dsp:nvSpPr>
        <dsp:cNvPr id="0" name=""/>
        <dsp:cNvSpPr/>
      </dsp:nvSpPr>
      <dsp:spPr>
        <a:xfrm>
          <a:off x="534487" y="4620346"/>
          <a:ext cx="10890219" cy="71106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1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U</a:t>
          </a:r>
          <a:r>
            <a:rPr lang="id-ID" sz="2000" kern="1200" dirty="0">
              <a:solidFill>
                <a:schemeClr val="tx1"/>
              </a:solidFill>
            </a:rPr>
            <a:t>ntuk Koperasi yang menjalankan kegiatan usaha berdasarkan prinsip Syariah wajib mencantumkan kata “Syariah” dalam penamaan Koperasi.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34487" y="4620346"/>
        <a:ext cx="10890219" cy="711067"/>
      </dsp:txXfrm>
    </dsp:sp>
    <dsp:sp modelId="{079B0D1D-3163-4A2D-B438-D4FB5C0382C7}">
      <dsp:nvSpPr>
        <dsp:cNvPr id="0" name=""/>
        <dsp:cNvSpPr/>
      </dsp:nvSpPr>
      <dsp:spPr>
        <a:xfrm>
          <a:off x="90070" y="4531462"/>
          <a:ext cx="888834" cy="888834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l="-24000" r="-24000"/>
          </a:stretch>
        </a:blip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D301B-3E58-DD46-817A-173A8027BDD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F2461-A465-6248-9F84-99F5CC33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7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6588D-8871-DF44-B824-29047BA1B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898B1-5021-0140-93C8-67DD443E8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865F9-3D6E-AC43-9CC4-A4633C36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B5F72-2E6F-6B46-AB77-B67CB44CA17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2C259-1077-4649-97EC-43A5335C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A4619-5DBA-C349-ABA4-B5A9946E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CAC5B-1DD8-E84D-89DD-E5864D23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6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A9BE-BE0A-4F14-BA52-F0AB34F3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D4D9A-C77A-4358-9576-1957E1AC7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285BF-4C08-4050-AC99-ED484041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9C9-5066-4237-AEF2-D9417A3E75A4}" type="datetimeFigureOut">
              <a:rPr lang="id-ID" smtClean="0"/>
              <a:t>10/04/2025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8E6FA-6DAD-4448-A6F7-D2D14446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A44AC-0632-45EB-9669-E1D1A062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8375-E757-4ADB-BA87-B50FDC3D31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676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9288-1459-6C45-981A-37373E1BB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929D7-60DC-4D49-B2DF-D737A1B6C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977EB-41FE-5846-B335-72DD2697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B5F72-2E6F-6B46-AB77-B67CB44CA17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E9C16-089E-A746-BA14-28E9B918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CE619-9847-7443-811C-E944B2C8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CAC5B-1DD8-E84D-89DD-E5864D23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347B-CAC3-5144-92FA-A1CD048D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9D30-D978-AC49-9C9E-BEA6211CB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47A70-31A1-1E45-9C5D-60665BE37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A4917-2FF1-C743-A34C-57FA3085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B5F72-2E6F-6B46-AB77-B67CB44CA17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3CC57-12F7-6246-90AA-078A2F36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BC15D-89E4-1A4A-A956-2F1AEAE7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CAC5B-1DD8-E84D-89DD-E5864D23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8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2BB8-4AF0-2D42-B1A6-D58D2B3F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11B44-DCDD-6D42-818F-4651A135E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5822B-2AF8-0E43-A288-F53A19290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A33A7-5691-CC4C-BF09-B709380B6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F3B0C-57A3-F64C-93FF-95A9A39A4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68F7F4-BFF3-A949-8487-CE932513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B5F72-2E6F-6B46-AB77-B67CB44CA17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98B52-8E26-FA4C-A93C-BE2A8851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D62A5-71E4-644B-A211-E869E69A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CAC5B-1DD8-E84D-89DD-E5864D235B4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E59311-E06C-CD4A-A192-D8E1F0BB6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4000"/>
          </a:blip>
          <a:srcRect l="3698" t="30647" r="63068" b="33333"/>
          <a:stretch/>
        </p:blipFill>
        <p:spPr>
          <a:xfrm>
            <a:off x="-1746914" y="1774209"/>
            <a:ext cx="5977719" cy="647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4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5529-C4D7-F14D-BCED-C456BC95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C34D7-7795-7340-A53D-65D6B343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B5F72-2E6F-6B46-AB77-B67CB44CA17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B1924-4CA8-8048-A45C-6E0E70E6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F5D0D-A3C4-3645-B356-97D21CFB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CAC5B-1DD8-E84D-89DD-E5864D23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3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5F0AE-36E1-764F-8565-7848F024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B5F72-2E6F-6B46-AB77-B67CB44CA17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A6322-E9A1-5945-8E6B-68F69CF1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A419B-8246-FC41-8483-7B60637B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CAC5B-1DD8-E84D-89DD-E5864D23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9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DA18-E381-AC4C-AACD-86718ED2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B84DD-981E-1244-9AF9-1990793B2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17501-69D6-554F-8C7E-0C3FFEC1F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868E0-4921-FF4E-A328-F417C156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B5F72-2E6F-6B46-AB77-B67CB44CA17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F2415-9E0A-4747-BED1-CD79D766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8A27E-0FDB-6545-905D-5397D49A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CAC5B-1DD8-E84D-89DD-E5864D23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6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647A-FF93-784D-A0D7-1397367C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8078-FC55-DC47-938F-2F16A88B7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F31E7-F132-8845-9B19-6677DC08B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C8052-F042-174F-82D8-DCBCC2D7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B5F72-2E6F-6B46-AB77-B67CB44CA17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D0F7F-B229-9545-A643-D20C34F7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3CC18-77E1-8D42-8682-04EB5055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CAC5B-1DD8-E84D-89DD-E5864D23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1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392CF-9BE5-E94A-BCC0-28BD59C8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9586F-8AC9-0249-A860-6F407AB38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6F982-A929-FF41-AA55-B8F85FCB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B5F72-2E6F-6B46-AB77-B67CB44CA17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55F0C-6F42-0C4F-AB24-675C49FE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B6482-9D6D-AA44-BC55-839A086C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DCAC5B-1DD8-E84D-89DD-E5864D23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4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C9FD0F-E59D-0B45-8572-CD814A6F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6487E-C570-1640-AD48-0AD8AD17B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86308-441A-A442-9873-38CE9A970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B5F72-2E6F-6B46-AB77-B67CB44CA17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88E78-9F8B-DC43-AEFB-E2AB2E0AA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99B14-AE94-704A-8A7A-C884E542E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AC5B-1DD8-E84D-89DD-E5864D235B4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0ECF74-697E-FC43-B19F-150EFB6D3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lum/>
            <a:alphaModFix amt="20000"/>
          </a:blip>
          <a:srcRect l="60810" t="-135" b="-1"/>
          <a:stretch/>
        </p:blipFill>
        <p:spPr>
          <a:xfrm>
            <a:off x="7857142" y="0"/>
            <a:ext cx="4334858" cy="6776007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sx="1000" sy="1000" algn="ctr" rotWithShape="0">
              <a:schemeClr val="bg1"/>
            </a:outerShdw>
            <a:reflection stA="0" endPos="65000" dist="508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F75B15-1A22-574A-AD94-AC5FC470E64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120" y="-162560"/>
            <a:ext cx="1719943" cy="17199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A3F8F0-60E6-5F43-82E6-4EA2BC36DE7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51759"/>
            <a:ext cx="12192000" cy="4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2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6256000" h="9144000" extrusionOk="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0452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/>
          </a:p>
        </p:txBody>
      </p:sp>
      <p:grpSp>
        <p:nvGrpSpPr>
          <p:cNvPr id="305" name="Google Shape;305;p1"/>
          <p:cNvGrpSpPr/>
          <p:nvPr/>
        </p:nvGrpSpPr>
        <p:grpSpPr>
          <a:xfrm>
            <a:off x="0" y="4381501"/>
            <a:ext cx="2731977" cy="1619150"/>
            <a:chOff x="0" y="3127997"/>
            <a:chExt cx="5982715" cy="3927233"/>
          </a:xfrm>
        </p:grpSpPr>
        <p:pic>
          <p:nvPicPr>
            <p:cNvPr id="306" name="Google Shape;306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127997"/>
              <a:ext cx="2055482" cy="35220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5482" y="3127997"/>
              <a:ext cx="3927233" cy="39272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8" name="Google Shape;30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6163892"/>
            <a:ext cx="753578" cy="69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5841" y="5996826"/>
            <a:ext cx="1608310" cy="86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26682" y="0"/>
            <a:ext cx="1865318" cy="1865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1"/>
          <p:cNvGrpSpPr/>
          <p:nvPr/>
        </p:nvGrpSpPr>
        <p:grpSpPr>
          <a:xfrm>
            <a:off x="465116" y="378637"/>
            <a:ext cx="724490" cy="724169"/>
            <a:chOff x="1267777" y="1270006"/>
            <a:chExt cx="965987" cy="965559"/>
          </a:xfrm>
        </p:grpSpPr>
        <p:sp>
          <p:nvSpPr>
            <p:cNvPr id="312" name="Google Shape;312;p1"/>
            <p:cNvSpPr/>
            <p:nvPr/>
          </p:nvSpPr>
          <p:spPr>
            <a:xfrm>
              <a:off x="1598129" y="1270006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 extrusionOk="0">
                  <a:moveTo>
                    <a:pt x="231381" y="0"/>
                  </a:moveTo>
                  <a:lnTo>
                    <a:pt x="0" y="0"/>
                  </a:lnTo>
                  <a:lnTo>
                    <a:pt x="0" y="204965"/>
                  </a:lnTo>
                  <a:lnTo>
                    <a:pt x="3863" y="253786"/>
                  </a:lnTo>
                  <a:lnTo>
                    <a:pt x="15225" y="300967"/>
                  </a:lnTo>
                  <a:lnTo>
                    <a:pt x="33741" y="345673"/>
                  </a:lnTo>
                  <a:lnTo>
                    <a:pt x="59066" y="387069"/>
                  </a:lnTo>
                  <a:lnTo>
                    <a:pt x="90855" y="424319"/>
                  </a:lnTo>
                  <a:lnTo>
                    <a:pt x="210870" y="544347"/>
                  </a:lnTo>
                  <a:lnTo>
                    <a:pt x="248126" y="576132"/>
                  </a:lnTo>
                  <a:lnTo>
                    <a:pt x="289523" y="601456"/>
                  </a:lnTo>
                  <a:lnTo>
                    <a:pt x="334229" y="619973"/>
                  </a:lnTo>
                  <a:lnTo>
                    <a:pt x="381412" y="631338"/>
                  </a:lnTo>
                  <a:lnTo>
                    <a:pt x="430237" y="635203"/>
                  </a:lnTo>
                  <a:lnTo>
                    <a:pt x="635203" y="635203"/>
                  </a:lnTo>
                  <a:lnTo>
                    <a:pt x="635203" y="403821"/>
                  </a:lnTo>
                  <a:lnTo>
                    <a:pt x="352094" y="404545"/>
                  </a:lnTo>
                  <a:lnTo>
                    <a:pt x="328270" y="402244"/>
                  </a:lnTo>
                  <a:lnTo>
                    <a:pt x="284645" y="384241"/>
                  </a:lnTo>
                  <a:lnTo>
                    <a:pt x="250961" y="350557"/>
                  </a:lnTo>
                  <a:lnTo>
                    <a:pt x="232952" y="306927"/>
                  </a:lnTo>
                  <a:lnTo>
                    <a:pt x="230644" y="283095"/>
                  </a:lnTo>
                  <a:lnTo>
                    <a:pt x="23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  <p:pic>
          <p:nvPicPr>
            <p:cNvPr id="313" name="Google Shape;313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87423" y="1385033"/>
              <a:ext cx="230393" cy="231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1"/>
            <p:cNvSpPr/>
            <p:nvPr/>
          </p:nvSpPr>
          <p:spPr>
            <a:xfrm>
              <a:off x="1267777" y="1436735"/>
              <a:ext cx="798830" cy="798830"/>
            </a:xfrm>
            <a:custGeom>
              <a:avLst/>
              <a:gdLst/>
              <a:ahLst/>
              <a:cxnLst/>
              <a:rect l="l" t="t" r="r" b="b"/>
              <a:pathLst>
                <a:path w="798830" h="798830" extrusionOk="0">
                  <a:moveTo>
                    <a:pt x="163614" y="0"/>
                  </a:moveTo>
                  <a:lnTo>
                    <a:pt x="0" y="163614"/>
                  </a:lnTo>
                  <a:lnTo>
                    <a:pt x="211315" y="374929"/>
                  </a:lnTo>
                  <a:lnTo>
                    <a:pt x="218923" y="386385"/>
                  </a:lnTo>
                  <a:lnTo>
                    <a:pt x="221459" y="399415"/>
                  </a:lnTo>
                  <a:lnTo>
                    <a:pt x="218923" y="412444"/>
                  </a:lnTo>
                  <a:lnTo>
                    <a:pt x="211315" y="423900"/>
                  </a:lnTo>
                  <a:lnTo>
                    <a:pt x="99631" y="535584"/>
                  </a:lnTo>
                  <a:lnTo>
                    <a:pt x="263245" y="699198"/>
                  </a:lnTo>
                  <a:lnTo>
                    <a:pt x="374929" y="587514"/>
                  </a:lnTo>
                  <a:lnTo>
                    <a:pt x="386385" y="579906"/>
                  </a:lnTo>
                  <a:lnTo>
                    <a:pt x="399415" y="577370"/>
                  </a:lnTo>
                  <a:lnTo>
                    <a:pt x="412444" y="579906"/>
                  </a:lnTo>
                  <a:lnTo>
                    <a:pt x="423900" y="587514"/>
                  </a:lnTo>
                  <a:lnTo>
                    <a:pt x="635215" y="798830"/>
                  </a:lnTo>
                  <a:lnTo>
                    <a:pt x="798830" y="635203"/>
                  </a:lnTo>
                  <a:lnTo>
                    <a:pt x="668235" y="504621"/>
                  </a:lnTo>
                  <a:lnTo>
                    <a:pt x="629619" y="476732"/>
                  </a:lnTo>
                  <a:lnTo>
                    <a:pt x="585803" y="462788"/>
                  </a:lnTo>
                  <a:lnTo>
                    <a:pt x="540254" y="462788"/>
                  </a:lnTo>
                  <a:lnTo>
                    <a:pt x="496438" y="476732"/>
                  </a:lnTo>
                  <a:lnTo>
                    <a:pt x="457822" y="504621"/>
                  </a:lnTo>
                  <a:lnTo>
                    <a:pt x="443335" y="514237"/>
                  </a:lnTo>
                  <a:lnTo>
                    <a:pt x="426859" y="517442"/>
                  </a:lnTo>
                  <a:lnTo>
                    <a:pt x="410384" y="514237"/>
                  </a:lnTo>
                  <a:lnTo>
                    <a:pt x="395897" y="504621"/>
                  </a:lnTo>
                  <a:lnTo>
                    <a:pt x="294208" y="402932"/>
                  </a:lnTo>
                  <a:lnTo>
                    <a:pt x="284592" y="388443"/>
                  </a:lnTo>
                  <a:lnTo>
                    <a:pt x="281387" y="371965"/>
                  </a:lnTo>
                  <a:lnTo>
                    <a:pt x="284592" y="355489"/>
                  </a:lnTo>
                  <a:lnTo>
                    <a:pt x="294208" y="341007"/>
                  </a:lnTo>
                  <a:lnTo>
                    <a:pt x="322097" y="302391"/>
                  </a:lnTo>
                  <a:lnTo>
                    <a:pt x="336042" y="258574"/>
                  </a:lnTo>
                  <a:lnTo>
                    <a:pt x="336042" y="213023"/>
                  </a:lnTo>
                  <a:lnTo>
                    <a:pt x="322097" y="169204"/>
                  </a:lnTo>
                  <a:lnTo>
                    <a:pt x="294208" y="130581"/>
                  </a:lnTo>
                  <a:lnTo>
                    <a:pt x="163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</p:grpSp>
      <p:pic>
        <p:nvPicPr>
          <p:cNvPr id="315" name="Google Shape;31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79807" y="661378"/>
            <a:ext cx="1452170" cy="36303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"/>
          <p:cNvSpPr txBox="1"/>
          <p:nvPr/>
        </p:nvSpPr>
        <p:spPr>
          <a:xfrm>
            <a:off x="2438400" y="4431375"/>
            <a:ext cx="7374629" cy="298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3810" indent="318611" algn="ctr"/>
            <a:r>
              <a:rPr lang="en-US" sz="1875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Kementerian </a:t>
            </a:r>
            <a:r>
              <a:rPr lang="en-US" sz="1875" b="1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Koperasi</a:t>
            </a:r>
            <a:r>
              <a:rPr lang="en-US" sz="1875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350" dirty="0"/>
          </a:p>
        </p:txBody>
      </p:sp>
      <p:sp>
        <p:nvSpPr>
          <p:cNvPr id="318" name="Google Shape;318;p1"/>
          <p:cNvSpPr txBox="1">
            <a:spLocks noGrp="1"/>
          </p:cNvSpPr>
          <p:nvPr>
            <p:ph type="body" idx="1"/>
          </p:nvPr>
        </p:nvSpPr>
        <p:spPr>
          <a:xfrm>
            <a:off x="266700" y="2534171"/>
            <a:ext cx="11658600" cy="9725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9525" marR="2858" lvl="0" indent="-9525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2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PETUNJUK PELAKSANAAN</a:t>
            </a:r>
          </a:p>
          <a:p>
            <a:pPr marL="9525" marR="2858" lvl="0" indent="-9525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2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PEMBENTUKAN KOPERASI DESA/KELURAHAN MERAH PUTIH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2">
            <a:extLst>
              <a:ext uri="{FF2B5EF4-FFF2-40B4-BE49-F238E27FC236}">
                <a16:creationId xmlns:a16="http://schemas.microsoft.com/office/drawing/2014/main" id="{7768C005-A262-0449-862F-EC054211E789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1745" y="172277"/>
            <a:ext cx="6408510" cy="61170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2CE08E-0D70-E915-F8F9-149B5E49C046}"/>
              </a:ext>
            </a:extLst>
          </p:cNvPr>
          <p:cNvSpPr/>
          <p:nvPr/>
        </p:nvSpPr>
        <p:spPr>
          <a:xfrm>
            <a:off x="11528613" y="6508377"/>
            <a:ext cx="502022" cy="268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658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1D46087-EB5F-A94A-9DCB-E9AFA3C7E7BF}"/>
              </a:ext>
            </a:extLst>
          </p:cNvPr>
          <p:cNvSpPr txBox="1">
            <a:spLocks/>
          </p:cNvSpPr>
          <p:nvPr/>
        </p:nvSpPr>
        <p:spPr>
          <a:xfrm>
            <a:off x="1039329" y="158032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rgbClr val="005366"/>
                </a:solidFill>
              </a:rPr>
              <a:t>KLASIFIKASI BAKU LAPANGAN USAHA DI INDONESIA</a:t>
            </a:r>
            <a:endParaRPr lang="en-ID" sz="3000" b="1" dirty="0">
              <a:solidFill>
                <a:srgbClr val="005366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0453FA-55DB-0A4D-A059-7F4FDD887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40968"/>
              </p:ext>
            </p:extLst>
          </p:nvPr>
        </p:nvGraphicFramePr>
        <p:xfrm>
          <a:off x="1785317" y="1247684"/>
          <a:ext cx="9780609" cy="510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36">
                  <a:extLst>
                    <a:ext uri="{9D8B030D-6E8A-4147-A177-3AD203B41FA5}">
                      <a16:colId xmlns:a16="http://schemas.microsoft.com/office/drawing/2014/main" val="556982693"/>
                    </a:ext>
                  </a:extLst>
                </a:gridCol>
                <a:gridCol w="1616564">
                  <a:extLst>
                    <a:ext uri="{9D8B030D-6E8A-4147-A177-3AD203B41FA5}">
                      <a16:colId xmlns:a16="http://schemas.microsoft.com/office/drawing/2014/main" val="2265527721"/>
                    </a:ext>
                  </a:extLst>
                </a:gridCol>
                <a:gridCol w="7715209">
                  <a:extLst>
                    <a:ext uri="{9D8B030D-6E8A-4147-A177-3AD203B41FA5}">
                      <a16:colId xmlns:a16="http://schemas.microsoft.com/office/drawing/2014/main" val="1947716716"/>
                    </a:ext>
                  </a:extLst>
                </a:gridCol>
              </a:tblGrid>
              <a:tr h="278130">
                <a:tc gridSpan="3">
                  <a:txBody>
                    <a:bodyPr/>
                    <a:lstStyle/>
                    <a:p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GERAI SEMBAKO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595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47111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Perdagangan Eceran Berbagai Barang Yang Utamanya Makanan, Minuman AtauTembakau di Toko;</a:t>
                      </a:r>
                      <a:endParaRPr lang="en-ID" sz="1200" spc="-1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690623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47112 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Perdagangan Eceran Berbagai Barang Yang Utamanya Makanan, Minuman Atau Tembakau Bukan Minimarket/Supermarket, Hypermarket Tradisional.</a:t>
                      </a:r>
                      <a:endParaRPr lang="en-ID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14902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r>
                        <a:rPr lang="id-ID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OBAT-OBATAN 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D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08707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47721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Perdagangan</a:t>
                      </a:r>
                      <a:r>
                        <a:rPr lang="id-ID" sz="1200" spc="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Eceran</a:t>
                      </a:r>
                      <a:r>
                        <a:rPr lang="id-ID" sz="1200" spc="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Barang</a:t>
                      </a:r>
                      <a:r>
                        <a:rPr lang="id-ID" sz="1200" spc="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id-ID" sz="1200" spc="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Obat</a:t>
                      </a:r>
                      <a:r>
                        <a:rPr lang="id-ID" sz="1200" spc="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Farmasi</a:t>
                      </a:r>
                      <a:r>
                        <a:rPr lang="id-ID" sz="1200" spc="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Untuk Manusia Di Apotik</a:t>
                      </a:r>
                      <a:endParaRPr lang="en-ID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009074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47723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Perdagangan</a:t>
                      </a:r>
                      <a:r>
                        <a:rPr lang="id-ID" sz="1200" spc="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Eceran</a:t>
                      </a:r>
                      <a:r>
                        <a:rPr lang="id-ID" sz="1200" spc="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Barang</a:t>
                      </a:r>
                      <a:r>
                        <a:rPr lang="id-ID" sz="1200" spc="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id-ID" sz="1200" spc="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Obat</a:t>
                      </a:r>
                      <a:r>
                        <a:rPr lang="id-ID" sz="1200" spc="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Farmasi</a:t>
                      </a:r>
                      <a:r>
                        <a:rPr lang="id-ID" sz="1200" spc="4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Untuk Manusia Bukan Di Apotik</a:t>
                      </a:r>
                      <a:endParaRPr lang="en-ID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59978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47724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Perdagangan</a:t>
                      </a:r>
                      <a:r>
                        <a:rPr lang="id-ID" sz="1200" spc="15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Eceran</a:t>
                      </a:r>
                      <a:r>
                        <a:rPr lang="id-ID" sz="1200" spc="3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Obat</a:t>
                      </a:r>
                      <a:r>
                        <a:rPr lang="id-ID" sz="1200" spc="25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Tradisional</a:t>
                      </a:r>
                      <a:r>
                        <a:rPr lang="id-ID" sz="1200" spc="25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id-ID" sz="1200" spc="25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Manusia</a:t>
                      </a:r>
                      <a:endParaRPr lang="en-ID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323863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47725 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Perdagangan</a:t>
                      </a:r>
                      <a:r>
                        <a:rPr lang="id-ID" sz="1200" spc="-5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Eceran Alat Laboratorium, Alat Farmasi dan Alat Kesehatan Untuk Manusia</a:t>
                      </a:r>
                      <a:endParaRPr lang="en-ID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967686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4772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Perdagangan Eceran Barang Dan Obat Farmasi Untuk Hewan Di Apotik Dan Bukan Di Apotik</a:t>
                      </a:r>
                      <a:endParaRPr lang="en-ID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399185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4772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Perdagangan</a:t>
                      </a:r>
                      <a:r>
                        <a:rPr lang="id-ID" sz="1200" spc="15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Eceran</a:t>
                      </a:r>
                      <a:r>
                        <a:rPr lang="id-ID" sz="1200" spc="3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Obat</a:t>
                      </a:r>
                      <a:r>
                        <a:rPr lang="id-ID" sz="1200" spc="25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Tradisional</a:t>
                      </a:r>
                      <a:r>
                        <a:rPr lang="id-ID" sz="1200" spc="25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id-ID" sz="1200" spc="25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Hewan</a:t>
                      </a:r>
                      <a:endParaRPr lang="en-ID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450176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4772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Perdagangan</a:t>
                      </a:r>
                      <a:r>
                        <a:rPr lang="id-ID" sz="1200" spc="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Eceran</a:t>
                      </a:r>
                      <a:r>
                        <a:rPr lang="id-ID" sz="1200" spc="25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Kosmetik</a:t>
                      </a:r>
                      <a:r>
                        <a:rPr lang="id-ID" sz="1200" spc="2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id-ID" sz="1200" spc="25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Hewan</a:t>
                      </a:r>
                      <a:endParaRPr lang="en-ID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324584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47729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Perdagangan Eceran Khusus Barang Dan Obat Farmasi, Alat Kedokteran, Parfum Dan Kosmetik Lainnya.</a:t>
                      </a:r>
                      <a:endParaRPr lang="en-ID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6171289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KANTOR 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D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08439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47415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50800" lvl="1" indent="0">
                        <a:tabLst/>
                      </a:pPr>
                      <a:r>
                        <a:rPr lang="id-ID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Perdagangan Eceran Mesin;</a:t>
                      </a:r>
                      <a:endParaRPr lang="en-ID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D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06938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77394</a:t>
                      </a:r>
                      <a:endParaRPr lang="en-ID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Aktivitas Penyewaan Dan Sewa Guna Usaha Tanpa Hak Opsi Mesin Kantor Dan Peralatannya.</a:t>
                      </a:r>
                      <a:endParaRPr lang="en-ID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D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04737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58C35A2-976C-D5E1-C176-90615B1E3168}"/>
              </a:ext>
            </a:extLst>
          </p:cNvPr>
          <p:cNvSpPr/>
          <p:nvPr/>
        </p:nvSpPr>
        <p:spPr>
          <a:xfrm>
            <a:off x="11528613" y="6508377"/>
            <a:ext cx="502022" cy="268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21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C62799-97EF-6711-2D40-A6BC0EDC79BE}"/>
              </a:ext>
            </a:extLst>
          </p:cNvPr>
          <p:cNvSpPr/>
          <p:nvPr/>
        </p:nvSpPr>
        <p:spPr>
          <a:xfrm>
            <a:off x="11528613" y="6508377"/>
            <a:ext cx="502022" cy="268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endParaRPr lang="en-ID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7843DB-9E01-BA98-C71B-2182E59D5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88064"/>
              </p:ext>
            </p:extLst>
          </p:nvPr>
        </p:nvGraphicFramePr>
        <p:xfrm>
          <a:off x="2132117" y="208721"/>
          <a:ext cx="9349718" cy="564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05">
                  <a:extLst>
                    <a:ext uri="{9D8B030D-6E8A-4147-A177-3AD203B41FA5}">
                      <a16:colId xmlns:a16="http://schemas.microsoft.com/office/drawing/2014/main" val="556982693"/>
                    </a:ext>
                  </a:extLst>
                </a:gridCol>
                <a:gridCol w="1326155">
                  <a:extLst>
                    <a:ext uri="{9D8B030D-6E8A-4147-A177-3AD203B41FA5}">
                      <a16:colId xmlns:a16="http://schemas.microsoft.com/office/drawing/2014/main" val="2265527721"/>
                    </a:ext>
                  </a:extLst>
                </a:gridCol>
                <a:gridCol w="7655358">
                  <a:extLst>
                    <a:ext uri="{9D8B030D-6E8A-4147-A177-3AD203B41FA5}">
                      <a16:colId xmlns:a16="http://schemas.microsoft.com/office/drawing/2014/main" val="2492019685"/>
                    </a:ext>
                  </a:extLst>
                </a:gridCol>
              </a:tblGrid>
              <a:tr h="297180">
                <a:tc grid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id-ID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Unit Simpan Pinjam Koperasi </a:t>
                      </a:r>
                      <a:endParaRPr lang="en-ID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595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dirty="0">
                          <a:latin typeface="+mn-lt"/>
                        </a:rPr>
                        <a:t>1</a:t>
                      </a:r>
                      <a:endParaRPr lang="en-ID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1600" dirty="0">
                          <a:latin typeface="+mn-lt"/>
                        </a:rPr>
                        <a:t>64142</a:t>
                      </a:r>
                      <a:endParaRPr lang="en-ID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Unit</a:t>
                      </a:r>
                      <a:r>
                        <a:rPr lang="id-ID" sz="1600" spc="25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Simpan</a:t>
                      </a:r>
                      <a:r>
                        <a:rPr lang="id-ID" sz="1600" spc="3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Pinjam</a:t>
                      </a:r>
                      <a:r>
                        <a:rPr lang="id-ID" sz="1600" spc="35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Koperasi</a:t>
                      </a:r>
                      <a:r>
                        <a:rPr lang="id-ID" sz="1600" spc="3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1600" spc="-1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Primer;</a:t>
                      </a:r>
                      <a:endParaRPr lang="en-ID" sz="1600" dirty="0"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690623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dirty="0">
                          <a:latin typeface="+mn-lt"/>
                        </a:rPr>
                        <a:t>2</a:t>
                      </a:r>
                      <a:endParaRPr lang="en-ID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1600" dirty="0">
                          <a:latin typeface="+mn-lt"/>
                        </a:rPr>
                        <a:t>64146</a:t>
                      </a:r>
                      <a:endParaRPr lang="en-ID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Unit</a:t>
                      </a:r>
                      <a:r>
                        <a:rPr lang="id-ID" sz="1600" spc="6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Simpan</a:t>
                      </a:r>
                      <a:r>
                        <a:rPr lang="id-ID" sz="1600" spc="6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Pinjam</a:t>
                      </a:r>
                      <a:r>
                        <a:rPr lang="id-ID" sz="1600" spc="65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Dan</a:t>
                      </a:r>
                      <a:r>
                        <a:rPr lang="id-ID" sz="1600" spc="75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Pembiayaan</a:t>
                      </a:r>
                      <a:r>
                        <a:rPr lang="id-ID" sz="1600" spc="5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Syariah</a:t>
                      </a:r>
                      <a:r>
                        <a:rPr lang="id-ID" sz="1600" spc="6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id-ID" sz="1600" spc="-1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Primer;</a:t>
                      </a:r>
                      <a:endParaRPr lang="en-ID" sz="1600" dirty="0"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1490201"/>
                  </a:ext>
                </a:extLst>
              </a:tr>
              <a:tr h="325532">
                <a:tc grid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sz="1600" dirty="0" err="1">
                          <a:latin typeface="+mn-lt"/>
                        </a:rPr>
                        <a:t>Klinik</a:t>
                      </a:r>
                      <a:r>
                        <a:rPr lang="en-US" sz="1600" dirty="0">
                          <a:latin typeface="+mn-lt"/>
                        </a:rPr>
                        <a:t> Desa</a:t>
                      </a:r>
                      <a:endParaRPr lang="en-ID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238630"/>
                  </a:ext>
                </a:extLst>
              </a:tr>
              <a:tr h="33568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dirty="0">
                          <a:latin typeface="+mn-lt"/>
                        </a:rPr>
                        <a:t>1</a:t>
                      </a:r>
                      <a:endParaRPr lang="en-ID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id-ID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86102 </a:t>
                      </a:r>
                      <a:endParaRPr lang="en-ID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46038" lvl="1" indent="0" algn="l">
                        <a:lnSpc>
                          <a:spcPct val="125000"/>
                        </a:lnSpc>
                        <a:tabLst/>
                      </a:pPr>
                      <a:r>
                        <a:rPr lang="id-ID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Aktivitas puskesmas;</a:t>
                      </a:r>
                      <a:endParaRPr lang="en-ID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9676862"/>
                  </a:ext>
                </a:extLst>
              </a:tr>
              <a:tr h="36461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dirty="0">
                          <a:latin typeface="+mn-lt"/>
                        </a:rPr>
                        <a:t>2</a:t>
                      </a:r>
                      <a:endParaRPr lang="en-ID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id-ID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86103 </a:t>
                      </a:r>
                      <a:endParaRPr lang="en-ID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lvl="1" indent="0" algn="l">
                        <a:lnSpc>
                          <a:spcPct val="125000"/>
                        </a:lnSpc>
                        <a:tabLst/>
                      </a:pPr>
                      <a:r>
                        <a:rPr lang="id-ID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Aktivitas rumah sakit swasta</a:t>
                      </a:r>
                      <a:endParaRPr lang="en-ID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3991853"/>
                  </a:ext>
                </a:extLst>
              </a:tr>
              <a:tr h="36461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dirty="0">
                          <a:latin typeface="+mn-lt"/>
                        </a:rPr>
                        <a:t>3</a:t>
                      </a:r>
                      <a:endParaRPr lang="en-ID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id-ID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86105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lvl="1" indent="0" algn="l">
                        <a:lnSpc>
                          <a:spcPct val="125000"/>
                        </a:lnSpc>
                        <a:tabLst/>
                      </a:pPr>
                      <a:r>
                        <a:rPr lang="id-ID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Aktivitas klinik swasta;</a:t>
                      </a:r>
                      <a:endParaRPr lang="en-ID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4501762"/>
                  </a:ext>
                </a:extLst>
              </a:tr>
              <a:tr h="39886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600" dirty="0">
                          <a:latin typeface="+mn-lt"/>
                        </a:rPr>
                        <a:t>4</a:t>
                      </a:r>
                      <a:endParaRPr lang="en-ID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86109</a:t>
                      </a:r>
                      <a:endParaRPr lang="en-ID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930" algn="l">
                        <a:lnSpc>
                          <a:spcPct val="125000"/>
                        </a:lnSpc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id-ID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Aktivitas rumah sakit lainnya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23245849"/>
                  </a:ext>
                </a:extLst>
              </a:tr>
              <a:tr h="36461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ID" sz="1600" dirty="0">
                          <a:latin typeface="+mn-lt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52102</a:t>
                      </a:r>
                      <a:endParaRPr lang="en-ID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25000"/>
                        </a:lnSpc>
                        <a:buNone/>
                      </a:pPr>
                      <a:endParaRPr lang="en-ID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l">
                        <a:lnSpc>
                          <a:spcPct val="125000"/>
                        </a:lnSpc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id-ID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Aktivitas </a:t>
                      </a:r>
                      <a:r>
                        <a:rPr lang="id-ID" sz="16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Cold Storage</a:t>
                      </a:r>
                      <a:endParaRPr lang="en-ID" sz="1600" dirty="0"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6171289"/>
                  </a:ext>
                </a:extLst>
              </a:tr>
              <a:tr h="297180">
                <a:tc grid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id-ID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Logistik</a:t>
                      </a:r>
                      <a:endParaRPr lang="en-ID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08439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ID" sz="1600" dirty="0">
                          <a:latin typeface="+mn-lt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46038" indent="0" algn="l">
                        <a:lnSpc>
                          <a:spcPct val="125000"/>
                        </a:lnSpc>
                        <a:buNone/>
                        <a:tabLst/>
                      </a:pP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52291</a:t>
                      </a:r>
                      <a:r>
                        <a:rPr lang="id-ID" sz="1600" spc="385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endParaRPr lang="en-ID" sz="1600" dirty="0"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25000"/>
                        </a:lnSpc>
                        <a:buNone/>
                      </a:pP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Jasa</a:t>
                      </a:r>
                      <a:r>
                        <a:rPr lang="id-ID" sz="1600" spc="1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Pengurusan</a:t>
                      </a:r>
                      <a:r>
                        <a:rPr lang="id-ID" sz="1600" spc="2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spc="-1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Transportasi;</a:t>
                      </a:r>
                      <a:endParaRPr lang="en-ID" sz="16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0693800"/>
                  </a:ext>
                </a:extLst>
              </a:tr>
              <a:tr h="35372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ID" sz="1600" dirty="0">
                          <a:latin typeface="+mn-lt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25000"/>
                        </a:lnSpc>
                        <a:buNone/>
                        <a:tabLst/>
                      </a:pPr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52293 </a:t>
                      </a:r>
                      <a:endParaRPr lang="en-ID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25000"/>
                        </a:lnSpc>
                        <a:buNone/>
                      </a:pP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Aktivitas</a:t>
                      </a:r>
                      <a:r>
                        <a:rPr lang="id-ID" sz="1600" spc="1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Ekspedisi</a:t>
                      </a:r>
                      <a:r>
                        <a:rPr lang="id-ID" sz="1600" spc="15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Muatan</a:t>
                      </a:r>
                      <a:r>
                        <a:rPr lang="id-ID" sz="1600" spc="15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Kereta</a:t>
                      </a:r>
                      <a:r>
                        <a:rPr lang="id-ID" sz="1600" spc="1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Api</a:t>
                      </a:r>
                      <a:r>
                        <a:rPr lang="id-ID" sz="1600" spc="15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id-ID" sz="1600" spc="5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spc="-1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Ekspedisi</a:t>
                      </a:r>
                      <a:r>
                        <a:rPr lang="en-US" sz="1600" spc="-1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Angkutan</a:t>
                      </a:r>
                      <a:r>
                        <a:rPr lang="id-ID" sz="1600" spc="25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Darat</a:t>
                      </a:r>
                      <a:r>
                        <a:rPr lang="id-ID" sz="1600" spc="3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(EMKA</a:t>
                      </a:r>
                      <a:r>
                        <a:rPr lang="id-ID" sz="1600" spc="3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&amp;</a:t>
                      </a:r>
                      <a:r>
                        <a:rPr lang="id-ID" sz="1600" spc="3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spc="-1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EAD);</a:t>
                      </a:r>
                      <a:endParaRPr lang="en-ID" sz="16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0084332"/>
                  </a:ext>
                </a:extLst>
              </a:tr>
              <a:tr h="41676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ID" sz="1600" dirty="0">
                          <a:latin typeface="+mn-lt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buNone/>
                      </a:pPr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52294</a:t>
                      </a:r>
                      <a:endParaRPr lang="en-ID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buNone/>
                      </a:pP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Aktivitas Ekspedisi Muatan Pesawat Udara (EMPU);</a:t>
                      </a:r>
                      <a:endParaRPr lang="en-ID" sz="16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955089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ID" sz="1600" dirty="0">
                          <a:latin typeface="+mn-lt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25000"/>
                        </a:lnSpc>
                        <a:buNone/>
                        <a:tabLst/>
                      </a:pPr>
                      <a:r>
                        <a:rPr lang="en-ID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52295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25000"/>
                        </a:lnSpc>
                        <a:buNone/>
                      </a:pPr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Angkutan Multimoda;</a:t>
                      </a:r>
                      <a:endParaRPr lang="en-US" sz="16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047375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ID" sz="1600" dirty="0">
                          <a:latin typeface="+mn-lt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52296 -</a:t>
                      </a:r>
                      <a:endParaRPr lang="en-ID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25000"/>
                        </a:lnSpc>
                        <a:buNone/>
                      </a:pP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Jasa</a:t>
                      </a:r>
                      <a:r>
                        <a:rPr lang="id-ID" sz="1600" spc="-45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Penunjang</a:t>
                      </a:r>
                      <a:r>
                        <a:rPr lang="id-ID" sz="1600" spc="-35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Angkutan</a:t>
                      </a:r>
                      <a:r>
                        <a:rPr lang="id-ID" sz="1600" spc="-4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600" spc="-10" dirty="0">
                          <a:effectLst/>
                          <a:latin typeface="+mn-lt"/>
                          <a:ea typeface="Cambria" panose="02040503050406030204" pitchFamily="18" charset="0"/>
                        </a:rPr>
                        <a:t>Udara;</a:t>
                      </a:r>
                      <a:endParaRPr lang="en-ID" sz="1600" dirty="0">
                        <a:effectLst/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2968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06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3688FC84-8B6C-B947-A7DD-59A81CBB1646}"/>
              </a:ext>
            </a:extLst>
          </p:cNvPr>
          <p:cNvSpPr txBox="1">
            <a:spLocks/>
          </p:cNvSpPr>
          <p:nvPr/>
        </p:nvSpPr>
        <p:spPr>
          <a:xfrm>
            <a:off x="5231904" y="988706"/>
            <a:ext cx="6280762" cy="2639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all" spc="0" normalizeH="0" baseline="0" noProof="0" dirty="0">
                <a:ln>
                  <a:noFill/>
                </a:ln>
                <a:solidFill>
                  <a:srgbClr val="004558"/>
                </a:solidFill>
                <a:effectLst/>
                <a:uLnTx/>
                <a:uFillTx/>
                <a:latin typeface="Modern Love" panose="04090805081005020601" pitchFamily="82" charset="0"/>
              </a:rPr>
              <a:t>T E R I M A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004558"/>
                </a:solidFill>
                <a:latin typeface="Modern Love" panose="04090805081005020601" pitchFamily="82" charset="0"/>
              </a:rPr>
              <a:t>K A S I H</a:t>
            </a:r>
            <a:endParaRPr kumimoji="0" lang="en-US" sz="6600" b="1" i="0" u="none" strike="noStrike" kern="1200" cap="all" spc="0" normalizeH="0" baseline="0" noProof="0" dirty="0">
              <a:ln>
                <a:noFill/>
              </a:ln>
              <a:solidFill>
                <a:srgbClr val="004558"/>
              </a:solidFill>
              <a:effectLst/>
              <a:uLnTx/>
              <a:uFillTx/>
              <a:latin typeface="Modern Love" panose="04090805081005020601" pitchFamily="8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93BC14-6208-EE42-87D6-EB842DCF69B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6898"/>
            <a:ext cx="470400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7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B02DDDD-8862-0C4D-B276-12AE997B7579}"/>
              </a:ext>
            </a:extLst>
          </p:cNvPr>
          <p:cNvGrpSpPr/>
          <p:nvPr/>
        </p:nvGrpSpPr>
        <p:grpSpPr>
          <a:xfrm>
            <a:off x="710257" y="566991"/>
            <a:ext cx="11163691" cy="5724017"/>
            <a:chOff x="915885" y="-1105633"/>
            <a:chExt cx="16256001" cy="10011970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FDA6149C-2066-4243-AD5B-26E803625D75}"/>
                </a:ext>
              </a:extLst>
            </p:cNvPr>
            <p:cNvSpPr txBox="1"/>
            <p:nvPr/>
          </p:nvSpPr>
          <p:spPr>
            <a:xfrm>
              <a:off x="915885" y="-1105633"/>
              <a:ext cx="16256001" cy="9645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0" cap="none" spc="50" normalizeH="0" baseline="0" noProof="0" dirty="0">
                  <a:ln>
                    <a:noFill/>
                  </a:ln>
                  <a:solidFill>
                    <a:srgbClr val="0053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LATAR BELAKANG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92C9C7-C8C9-BA41-8BEB-34FBE6CA8349}"/>
                </a:ext>
              </a:extLst>
            </p:cNvPr>
            <p:cNvSpPr txBox="1"/>
            <p:nvPr/>
          </p:nvSpPr>
          <p:spPr>
            <a:xfrm>
              <a:off x="1143211" y="327701"/>
              <a:ext cx="15660348" cy="2099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8650" marR="537210" indent="454025" algn="ctr">
                <a:buNone/>
              </a:pPr>
              <a:r>
                <a:rPr lang="fi-FI" sz="2400" dirty="0">
                  <a:effectLst/>
                  <a:latin typeface="Arial" panose="020B0604020202020204" pitchFamily="34" charset="0"/>
                  <a:ea typeface="Courier New" panose="02070309020205020404" pitchFamily="49" charset="0"/>
                  <a:cs typeface="Arial" panose="020B0604020202020204" pitchFamily="34" charset="0"/>
                </a:rPr>
                <a:t>Petunjuk Pelaksanaan Pembentukan Koperasi Desa/Kelurahan Merah Putih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ourier New" panose="02070309020205020404" pitchFamily="49" charset="0"/>
                  <a:cs typeface="Arial" panose="020B0604020202020204" pitchFamily="34" charset="0"/>
                </a:rPr>
                <a:t>tindak</a:t>
              </a:r>
              <a:r>
                <a:rPr lang="en-US" sz="2400" dirty="0">
                  <a:effectLst/>
                  <a:latin typeface="Arial" panose="020B0604020202020204" pitchFamily="34" charset="0"/>
                  <a:ea typeface="Courier New" panose="02070309020205020404" pitchFamily="49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ourier New" panose="02070309020205020404" pitchFamily="49" charset="0"/>
                  <a:cs typeface="Arial" panose="020B0604020202020204" pitchFamily="34" charset="0"/>
                </a:rPr>
                <a:t>lanjut</a:t>
              </a:r>
              <a:r>
                <a:rPr lang="en-US" sz="2400" dirty="0">
                  <a:effectLst/>
                  <a:latin typeface="Arial" panose="020B0604020202020204" pitchFamily="34" charset="0"/>
                  <a:ea typeface="Courier New" panose="02070309020205020404" pitchFamily="49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effectLst/>
                  <a:latin typeface="Arial" panose="020B0604020202020204" pitchFamily="34" charset="0"/>
                  <a:ea typeface="Courier New" panose="02070309020205020404" pitchFamily="49" charset="0"/>
                  <a:cs typeface="Arial" panose="020B0604020202020204" pitchFamily="34" charset="0"/>
                </a:rPr>
                <a:t>dari</a:t>
              </a:r>
              <a:r>
                <a:rPr lang="en-US" sz="2400" dirty="0">
                  <a:latin typeface="Arial" panose="020B0604020202020204" pitchFamily="34" charset="0"/>
                  <a:ea typeface="Courier New" panose="02070309020205020404" pitchFamily="49" charset="0"/>
                  <a:cs typeface="Arial" panose="020B0604020202020204" pitchFamily="34" charset="0"/>
                </a:rPr>
                <a:t>:</a:t>
              </a:r>
              <a:endParaRPr lang="en-US" sz="2400" dirty="0"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endParaRPr>
            </a:p>
            <a:p>
              <a:endParaRPr lang="en-ID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7352E685-E393-5E4F-8CC2-5DB1E1F4F40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77522943"/>
                </p:ext>
              </p:extLst>
            </p:nvPr>
          </p:nvGraphicFramePr>
          <p:xfrm>
            <a:off x="2083691" y="1681448"/>
            <a:ext cx="12847498" cy="72248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98CC2EA-8BEB-2F50-65A5-B43488FC7A1A}"/>
              </a:ext>
            </a:extLst>
          </p:cNvPr>
          <p:cNvSpPr/>
          <p:nvPr/>
        </p:nvSpPr>
        <p:spPr>
          <a:xfrm>
            <a:off x="11621001" y="6508377"/>
            <a:ext cx="409633" cy="268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4787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C5B44BB-4300-3D49-9C52-7A4E40D2EE44}"/>
              </a:ext>
            </a:extLst>
          </p:cNvPr>
          <p:cNvSpPr txBox="1">
            <a:spLocks/>
          </p:cNvSpPr>
          <p:nvPr/>
        </p:nvSpPr>
        <p:spPr>
          <a:xfrm>
            <a:off x="3511826" y="120187"/>
            <a:ext cx="7074390" cy="965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5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MEKANISME PEMBENTUKAN</a:t>
            </a:r>
            <a:endParaRPr lang="en-ID" sz="3600" b="1" dirty="0">
              <a:solidFill>
                <a:srgbClr val="005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98A85B5-9D2D-4444-B7F2-4AAE3AD51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509874"/>
              </p:ext>
            </p:extLst>
          </p:nvPr>
        </p:nvGraphicFramePr>
        <p:xfrm>
          <a:off x="1724368" y="965663"/>
          <a:ext cx="9686582" cy="577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E3A0726-92ED-D764-9018-CB6FA42DA6BD}"/>
              </a:ext>
            </a:extLst>
          </p:cNvPr>
          <p:cNvSpPr/>
          <p:nvPr/>
        </p:nvSpPr>
        <p:spPr>
          <a:xfrm>
            <a:off x="11621001" y="6508377"/>
            <a:ext cx="409633" cy="268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3647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36513D7-113F-E14A-8373-A5621C188C5A}"/>
              </a:ext>
            </a:extLst>
          </p:cNvPr>
          <p:cNvGrpSpPr/>
          <p:nvPr/>
        </p:nvGrpSpPr>
        <p:grpSpPr>
          <a:xfrm>
            <a:off x="736641" y="248080"/>
            <a:ext cx="11505523" cy="6333480"/>
            <a:chOff x="2083691" y="859749"/>
            <a:chExt cx="13208446" cy="8046588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84204EF8-2735-E548-BFDA-7ACB92E5793A}"/>
                </a:ext>
              </a:extLst>
            </p:cNvPr>
            <p:cNvSpPr txBox="1"/>
            <p:nvPr/>
          </p:nvSpPr>
          <p:spPr>
            <a:xfrm>
              <a:off x="4554589" y="859749"/>
              <a:ext cx="9588507" cy="70058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0" cap="none" spc="50" normalizeH="0" baseline="0" noProof="0" dirty="0" err="1">
                  <a:ln>
                    <a:noFill/>
                  </a:ln>
                  <a:solidFill>
                    <a:srgbClr val="005366"/>
                  </a:solidFill>
                  <a:effectLst/>
                  <a:uLnTx/>
                  <a:uFillTx/>
                  <a:latin typeface="Tahoma"/>
                  <a:cs typeface="Tahoma"/>
                  <a:sym typeface="Arial"/>
                </a:rPr>
                <a:t>Penamaan</a:t>
              </a:r>
              <a:r>
                <a:rPr kumimoji="0" lang="en-US" sz="3500" b="1" i="0" u="none" strike="noStrike" kern="0" cap="none" spc="50" normalizeH="0" baseline="0" noProof="0" dirty="0">
                  <a:ln>
                    <a:noFill/>
                  </a:ln>
                  <a:solidFill>
                    <a:srgbClr val="005366"/>
                  </a:solidFill>
                  <a:effectLst/>
                  <a:uLnTx/>
                  <a:uFillTx/>
                  <a:latin typeface="Tahoma"/>
                  <a:cs typeface="Tahoma"/>
                  <a:sym typeface="Arial"/>
                </a:rPr>
                <a:t> </a:t>
              </a:r>
              <a:r>
                <a:rPr kumimoji="0" lang="en-US" sz="3500" b="1" i="0" u="none" strike="noStrike" kern="0" cap="none" spc="50" normalizeH="0" baseline="0" noProof="0" dirty="0" err="1">
                  <a:ln>
                    <a:noFill/>
                  </a:ln>
                  <a:solidFill>
                    <a:srgbClr val="005366"/>
                  </a:solidFill>
                  <a:effectLst/>
                  <a:uLnTx/>
                  <a:uFillTx/>
                  <a:latin typeface="Tahoma"/>
                  <a:cs typeface="Tahoma"/>
                  <a:sym typeface="Arial"/>
                </a:rPr>
                <a:t>Koperasi</a:t>
              </a:r>
              <a:endParaRPr kumimoji="0" lang="en-US" sz="3500" b="1" i="0" u="none" strike="noStrike" kern="0" cap="none" spc="50" normalizeH="0" baseline="0" noProof="0" dirty="0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Tahoma"/>
                <a:cs typeface="Tahoma"/>
                <a:sym typeface="Arial"/>
              </a:endParaRPr>
            </a:p>
          </p:txBody>
        </p:sp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2BB2357B-9F28-2B4A-BBA2-D4C5A5BFCAF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955054"/>
                </p:ext>
              </p:extLst>
            </p:nvPr>
          </p:nvGraphicFramePr>
          <p:xfrm>
            <a:off x="2083691" y="1681448"/>
            <a:ext cx="13208446" cy="72248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562B56E-59C0-35DE-CDF6-77F9A0288A3A}"/>
              </a:ext>
            </a:extLst>
          </p:cNvPr>
          <p:cNvSpPr/>
          <p:nvPr/>
        </p:nvSpPr>
        <p:spPr>
          <a:xfrm>
            <a:off x="11621001" y="6508377"/>
            <a:ext cx="409633" cy="268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1933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34C023C-62A1-6A4B-A305-188FCCBD5B93}"/>
              </a:ext>
            </a:extLst>
          </p:cNvPr>
          <p:cNvSpPr txBox="1">
            <a:spLocks/>
          </p:cNvSpPr>
          <p:nvPr/>
        </p:nvSpPr>
        <p:spPr>
          <a:xfrm>
            <a:off x="2029790" y="91957"/>
            <a:ext cx="9417571" cy="89609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200" b="0" i="0" u="none" strike="noStrike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Arial"/>
                <a:cs typeface="Arial" pitchFamily="34" charset="0"/>
                <a:sym typeface="Arial"/>
              </a:rPr>
              <a:t>Rundown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Arial"/>
                <a:cs typeface="Arial" pitchFamily="34" charset="0"/>
                <a:sym typeface="Arial"/>
              </a:rPr>
              <a:t>Musyawarah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Arial"/>
                <a:cs typeface="Arial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Arial"/>
                <a:cs typeface="Arial" pitchFamily="34" charset="0"/>
                <a:sym typeface="Arial"/>
              </a:rPr>
              <a:t>Desa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Arial"/>
                <a:cs typeface="Arial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Arial"/>
                <a:cs typeface="Arial" pitchFamily="34" charset="0"/>
                <a:sym typeface="Arial"/>
              </a:rPr>
              <a:t>Khusus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Arial"/>
                <a:cs typeface="Arial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Arial"/>
                <a:cs typeface="Arial" pitchFamily="34" charset="0"/>
                <a:sym typeface="Arial"/>
              </a:rPr>
              <a:t>Pembentukan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Arial"/>
                <a:cs typeface="Arial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Arial"/>
                <a:cs typeface="Arial" pitchFamily="34" charset="0"/>
                <a:sym typeface="Arial"/>
              </a:rPr>
              <a:t>Kopdes</a:t>
            </a:r>
            <a:r>
              <a:rPr lang="en-US" sz="2800" b="1" kern="0" dirty="0">
                <a:solidFill>
                  <a:srgbClr val="005366"/>
                </a:solidFill>
                <a:latin typeface="Arial"/>
              </a:rPr>
              <a:t>/</a:t>
            </a:r>
            <a:r>
              <a:rPr lang="en-US" sz="2800" b="1" kern="0" dirty="0" err="1">
                <a:solidFill>
                  <a:srgbClr val="005366"/>
                </a:solidFill>
                <a:latin typeface="Arial"/>
              </a:rPr>
              <a:t>Kel</a:t>
            </a:r>
            <a:r>
              <a:rPr lang="en-US" sz="2800" b="1" kern="0" dirty="0">
                <a:solidFill>
                  <a:srgbClr val="005366"/>
                </a:solidFill>
                <a:latin typeface="Arial"/>
              </a:rPr>
              <a:t> Merah </a:t>
            </a:r>
            <a:r>
              <a:rPr lang="en-US" sz="2800" b="1" kern="0" dirty="0" err="1">
                <a:solidFill>
                  <a:srgbClr val="005366"/>
                </a:solidFill>
                <a:latin typeface="Arial"/>
              </a:rPr>
              <a:t>Putih</a:t>
            </a:r>
            <a:endParaRPr kumimoji="0" lang="en-ID" sz="2800" b="1" i="0" u="none" strike="noStrike" kern="0" cap="none" spc="0" normalizeH="0" baseline="0" noProof="0" dirty="0">
              <a:ln>
                <a:noFill/>
              </a:ln>
              <a:solidFill>
                <a:srgbClr val="005366"/>
              </a:solidFill>
              <a:effectLst/>
              <a:uLnTx/>
              <a:uFillTx/>
              <a:latin typeface="Arial"/>
              <a:cs typeface="Arial" pitchFamily="34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9A99F5-CE29-925B-E521-07D450ADE64D}"/>
              </a:ext>
            </a:extLst>
          </p:cNvPr>
          <p:cNvSpPr/>
          <p:nvPr/>
        </p:nvSpPr>
        <p:spPr>
          <a:xfrm>
            <a:off x="11621001" y="6508377"/>
            <a:ext cx="409633" cy="268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D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8A7356-7A16-530A-DAF0-BBAF83B0E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67669"/>
              </p:ext>
            </p:extLst>
          </p:nvPr>
        </p:nvGraphicFramePr>
        <p:xfrm>
          <a:off x="1799554" y="1132825"/>
          <a:ext cx="9957554" cy="5179807"/>
        </p:xfrm>
        <a:graphic>
          <a:graphicData uri="http://schemas.openxmlformats.org/drawingml/2006/table">
            <a:tbl>
              <a:tblPr firstRow="1" bandRow="1"/>
              <a:tblGrid>
                <a:gridCol w="3003998">
                  <a:extLst>
                    <a:ext uri="{9D8B030D-6E8A-4147-A177-3AD203B41FA5}">
                      <a16:colId xmlns:a16="http://schemas.microsoft.com/office/drawing/2014/main" val="1912688982"/>
                    </a:ext>
                  </a:extLst>
                </a:gridCol>
                <a:gridCol w="6953556">
                  <a:extLst>
                    <a:ext uri="{9D8B030D-6E8A-4147-A177-3AD203B41FA5}">
                      <a16:colId xmlns:a16="http://schemas.microsoft.com/office/drawing/2014/main" val="322862399"/>
                    </a:ext>
                  </a:extLst>
                </a:gridCol>
              </a:tblGrid>
              <a:tr h="455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Durasi</a:t>
                      </a:r>
                      <a:endParaRPr lang="en-ID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9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d-ID" sz="1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Agenda Acara</a:t>
                      </a:r>
                      <a:endParaRPr lang="en-ID" sz="1800" b="1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9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71204"/>
                  </a:ext>
                </a:extLst>
              </a:tr>
              <a:tr h="769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ID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ID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ID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ID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ID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n-ID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n-ID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D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n-ID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ID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ID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n-ID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ID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</a:t>
                      </a:r>
                      <a:r>
                        <a:rPr lang="en-ID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2 jam 30 </a:t>
                      </a:r>
                      <a:r>
                        <a:rPr lang="en-ID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Menit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9C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l"/>
                        </a:tabLst>
                      </a:pPr>
                      <a:endParaRPr lang="id-ID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l"/>
                        </a:tabLs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ookman Old Style" panose="02050604050505020204" pitchFamily="18" charset="0"/>
                          <a:cs typeface="Arial" panose="020B0604020202020204" pitchFamily="34" charset="0"/>
                        </a:rPr>
                        <a:t>Sambutan Kepala Desa/Lurah setempat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l"/>
                        </a:tabLs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ookman Old Style" panose="02050604050505020204" pitchFamily="18" charset="0"/>
                          <a:cs typeface="Arial" panose="020B0604020202020204" pitchFamily="34" charset="0"/>
                        </a:rPr>
                        <a:t>Menyanyikan Indonesia Raya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5943600" algn="l"/>
                        </a:tabLst>
                        <a:defRPr/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ookman Old Style" panose="02050604050505020204" pitchFamily="18" charset="0"/>
                          <a:cs typeface="Arial" panose="020B0604020202020204" pitchFamily="34" charset="0"/>
                        </a:rPr>
                        <a:t>Do’a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l"/>
                        </a:tabLst>
                      </a:pPr>
                      <a:r>
                        <a:rPr lang="id-ID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ookman Old Style" panose="02050604050505020204" pitchFamily="18" charset="0"/>
                          <a:cs typeface="Arial" panose="020B0604020202020204" pitchFamily="34" charset="0"/>
                        </a:rPr>
                        <a:t>Penayangan Video Bapak Presiden terkait dengan Kopdes/Kel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l"/>
                        </a:tabLst>
                      </a:pP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Pemilihan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(3 orang)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5943600" algn="l"/>
                        </a:tabLst>
                        <a:defRPr/>
                      </a:pPr>
                      <a:r>
                        <a:rPr lang="id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Pembahasan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maksud dan tujuan pendirian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(Dinas Koperasi/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Pendamping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5943600" algn="l"/>
                        </a:tabLst>
                        <a:defRPr/>
                      </a:pPr>
                      <a:r>
                        <a:rPr lang="id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Pemilihan pengurus dan pengawas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5943600" algn="l"/>
                        </a:tabLst>
                        <a:defRPr/>
                      </a:pPr>
                      <a:r>
                        <a:rPr lang="id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Pembahasan permodalan (menetapkan Simpanan Pokok dan Wajib) serta permodalan lainnya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5943600" algn="l"/>
                        </a:tabLst>
                        <a:defRPr/>
                      </a:pPr>
                      <a:r>
                        <a:rPr lang="id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Pembahasan bidang usaha dan rencana kerja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5943600" algn="l"/>
                        </a:tabLst>
                        <a:defRPr/>
                      </a:pPr>
                      <a:r>
                        <a:rPr lang="id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Penetapan Domisili kantor koperasi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l"/>
                        </a:tabLst>
                      </a:pPr>
                      <a:r>
                        <a:rPr lang="id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Masukan dan saran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l"/>
                        </a:tabLst>
                      </a:pPr>
                      <a:r>
                        <a:rPr lang="id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Pembacaan kesimpulan keputusan Rapat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id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pengesahan Rapat 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l"/>
                        </a:tabLst>
                      </a:pPr>
                      <a:r>
                        <a:rPr lang="id-ID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Penutup</a:t>
                      </a:r>
                      <a:endParaRPr lang="en-ID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5943600" algn="l"/>
                        </a:tabLst>
                      </a:pP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9C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3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94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8818629-2D71-4B48-96CA-404F1077584E}"/>
              </a:ext>
            </a:extLst>
          </p:cNvPr>
          <p:cNvSpPr txBox="1">
            <a:spLocks/>
          </p:cNvSpPr>
          <p:nvPr/>
        </p:nvSpPr>
        <p:spPr>
          <a:xfrm>
            <a:off x="2944191" y="161406"/>
            <a:ext cx="6970643" cy="89609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200" b="0" i="0" u="none" strike="noStrike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Arial"/>
                <a:cs typeface="Arial" pitchFamily="34" charset="0"/>
                <a:sym typeface="Arial"/>
              </a:rPr>
              <a:t>CONTOH PENAMAAN</a:t>
            </a:r>
            <a:endParaRPr kumimoji="0" lang="en-ID" sz="3200" b="1" i="0" u="none" strike="noStrike" kern="0" cap="none" spc="0" normalizeH="0" baseline="0" noProof="0" dirty="0">
              <a:ln>
                <a:noFill/>
              </a:ln>
              <a:solidFill>
                <a:srgbClr val="005366"/>
              </a:solidFill>
              <a:effectLst/>
              <a:uLnTx/>
              <a:uFillTx/>
              <a:latin typeface="Arial"/>
              <a:cs typeface="Arial" pitchFamily="34" charset="0"/>
              <a:sym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183D370-0548-CF42-818F-4EC731A0B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717733"/>
              </p:ext>
            </p:extLst>
          </p:nvPr>
        </p:nvGraphicFramePr>
        <p:xfrm>
          <a:off x="892313" y="1352608"/>
          <a:ext cx="11074400" cy="4895936"/>
        </p:xfrm>
        <a:graphic>
          <a:graphicData uri="http://schemas.openxmlformats.org/drawingml/2006/table">
            <a:tbl>
              <a:tblPr firstRow="1" bandRow="1"/>
              <a:tblGrid>
                <a:gridCol w="794620">
                  <a:extLst>
                    <a:ext uri="{9D8B030D-6E8A-4147-A177-3AD203B41FA5}">
                      <a16:colId xmlns:a16="http://schemas.microsoft.com/office/drawing/2014/main" val="1912688982"/>
                    </a:ext>
                  </a:extLst>
                </a:gridCol>
                <a:gridCol w="10279780">
                  <a:extLst>
                    <a:ext uri="{9D8B030D-6E8A-4147-A177-3AD203B41FA5}">
                      <a16:colId xmlns:a16="http://schemas.microsoft.com/office/drawing/2014/main" val="322862399"/>
                    </a:ext>
                  </a:extLst>
                </a:gridCol>
              </a:tblGrid>
              <a:tr h="784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9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d-ID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Koperasi Desa Merah Putih Karangrejo”</a:t>
                      </a:r>
                      <a:endParaRPr lang="en-ID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endParaRPr lang="en-ID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9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71204"/>
                  </a:ext>
                </a:extLst>
              </a:tr>
              <a:tr h="769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9C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d-ID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Koperasi Kelurahan Merah Putih Ciroyom”</a:t>
                      </a:r>
                      <a:endParaRPr lang="en-ID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endParaRPr lang="en-ID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9C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33305"/>
                  </a:ext>
                </a:extLst>
              </a:tr>
              <a:tr h="769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9C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d-ID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Koperasi Desa Merah Putih Mlese Kecamatan Ceper”</a:t>
                      </a:r>
                      <a:endParaRPr lang="en-ID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endParaRPr lang="en-ID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9C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410835"/>
                  </a:ext>
                </a:extLst>
              </a:tr>
              <a:tr h="769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9C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d-ID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Koperasi Kelurahan Merah Putih Jetis Kecamatan Karangnongko”</a:t>
                      </a:r>
                      <a:endParaRPr lang="en-ID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r>
                        <a:rPr lang="id-ID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  <a:endParaRPr lang="en-ID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9C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56903"/>
                  </a:ext>
                </a:extLst>
              </a:tr>
              <a:tr h="160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D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9C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d-ID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Koperasi Syariah Desa Merah Putih Karangrejo</a:t>
                      </a:r>
                      <a:endParaRPr lang="en-ID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r>
                        <a:rPr lang="id-ID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Koperasi Syariah Kelurahan Merah Putih Ciroyom</a:t>
                      </a:r>
                      <a:endParaRPr lang="en-ID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r>
                        <a:rPr lang="id-ID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Koperasi Syariah Desa Merah Putih Mlese Kecamatan Ceper</a:t>
                      </a:r>
                      <a:endParaRPr lang="en-ID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r>
                        <a:rPr lang="id-ID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Koperasi Syariah Kelurahan Merah Putih Jetis Kecamatan </a:t>
                      </a:r>
                      <a:r>
                        <a:rPr lang="id-ID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Karangnongko</a:t>
                      </a:r>
                      <a:endParaRPr lang="en-ID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9C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53501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BBC8E6C-E3ED-A1A1-DAB4-4F37B2703AA1}"/>
              </a:ext>
            </a:extLst>
          </p:cNvPr>
          <p:cNvSpPr/>
          <p:nvPr/>
        </p:nvSpPr>
        <p:spPr>
          <a:xfrm>
            <a:off x="11621001" y="6508377"/>
            <a:ext cx="409633" cy="268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1753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4ED1F1-6E5C-5044-B50F-9D3B999ED04E}"/>
              </a:ext>
            </a:extLst>
          </p:cNvPr>
          <p:cNvSpPr txBox="1"/>
          <p:nvPr/>
        </p:nvSpPr>
        <p:spPr>
          <a:xfrm>
            <a:off x="1646566" y="994505"/>
            <a:ext cx="10545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538480" lvl="1" indent="-285750" algn="just">
              <a:buSzPts val="1200"/>
              <a:buFont typeface="Cambria" panose="02040503050406030204" pitchFamily="18" charset="0"/>
              <a:buAutoNum type="alphaLcPeriod"/>
              <a:tabLst>
                <a:tab pos="988695" algn="l"/>
                <a:tab pos="989965" algn="l"/>
              </a:tabLst>
            </a:pPr>
            <a:r>
              <a:rPr lang="id-ID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Calon Pendiri dalam hal ini masyarakat desa bersama Badan Permusyawaratan Desa terlebih dahulu melaksanakan Musyawarah Desa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Khusus</a:t>
            </a:r>
            <a:r>
              <a:rPr lang="id-ID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untuk membahas rencana pendirian Kopdes/Kel Merah Putih.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dihadiri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oleh para Pendiri, dan pada saat yang sama dapat diadakan penyuluhan tentang perkoperasian oleh Kementerian dan/atau Dinas kabupaten/kota</a:t>
            </a:r>
            <a:r>
              <a:rPr lang="id-ID" sz="1600" spc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ID" sz="1600" spc="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742950" marR="542290" lvl="1" indent="-285750" algn="just">
              <a:spcBef>
                <a:spcPts val="20"/>
              </a:spcBef>
              <a:buSzPts val="1200"/>
              <a:buFont typeface="Cambria" panose="02040503050406030204" pitchFamily="18" charset="0"/>
              <a:buAutoNum type="alphaLcPeriod"/>
              <a:tabLst>
                <a:tab pos="988695" algn="l"/>
                <a:tab pos="989965" algn="l"/>
              </a:tabLst>
            </a:pPr>
            <a:r>
              <a:rPr lang="id-ID" sz="1600" spc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Rapat</a:t>
            </a:r>
            <a:r>
              <a:rPr lang="id-ID" sz="1600" spc="2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1600" spc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pendirian</a:t>
            </a:r>
            <a:r>
              <a:rPr lang="id-ID" sz="1600" spc="2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1600" spc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Kopdes/Kel  Merah Putih dihadiri</a:t>
            </a:r>
            <a:r>
              <a:rPr lang="id-ID" sz="1600" spc="2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1600" spc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oleh</a:t>
            </a:r>
            <a:r>
              <a:rPr lang="id-ID" sz="1600" spc="2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1600" spc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masyarakat </a:t>
            </a:r>
            <a:r>
              <a:rPr lang="id-ID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desa;</a:t>
            </a:r>
            <a:endParaRPr lang="en-ID" sz="1600" spc="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742950" marR="540385" lvl="1" indent="-285750" algn="just">
              <a:buSzPts val="1200"/>
              <a:buFont typeface="Cambria" panose="02040503050406030204" pitchFamily="18" charset="0"/>
              <a:buAutoNum type="alphaLcPeriod"/>
              <a:tabLst>
                <a:tab pos="988695" algn="l"/>
                <a:tab pos="989965" algn="l"/>
              </a:tabLst>
            </a:pPr>
            <a:r>
              <a:rPr lang="id-ID" sz="1600" spc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Rapat pendirian Kopdes/Kel  Merah Putih dipimpin oleh ketua dan sekretaris rapat yang ditunjuk oleh para Pendiri untuk membahas pokok-pokok materi rancangan Anggaran Dasar yang meliputi</a:t>
            </a:r>
            <a:r>
              <a:rPr lang="en-US" sz="1600" spc="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ID" sz="1600" spc="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EC0B79-8B9F-2D4D-BCC7-5F8663567A05}"/>
              </a:ext>
            </a:extLst>
          </p:cNvPr>
          <p:cNvSpPr/>
          <p:nvPr/>
        </p:nvSpPr>
        <p:spPr>
          <a:xfrm>
            <a:off x="2350135" y="4097198"/>
            <a:ext cx="422224" cy="424023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altLang="ko-KR" sz="1800" dirty="0">
                <a:solidFill>
                  <a:schemeClr val="tx1">
                    <a:lumMod val="95000"/>
                  </a:schemeClr>
                </a:solidFill>
              </a:rPr>
              <a:t>b.</a:t>
            </a:r>
            <a:endParaRPr lang="ko-KR" alt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528754-0097-6644-894A-D81B744B5325}"/>
              </a:ext>
            </a:extLst>
          </p:cNvPr>
          <p:cNvSpPr/>
          <p:nvPr/>
        </p:nvSpPr>
        <p:spPr>
          <a:xfrm>
            <a:off x="2330535" y="4912124"/>
            <a:ext cx="422224" cy="413497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altLang="ko-KR" sz="1800" dirty="0">
                <a:solidFill>
                  <a:schemeClr val="tx1">
                    <a:lumMod val="95000"/>
                  </a:schemeClr>
                </a:solidFill>
              </a:rPr>
              <a:t>c.</a:t>
            </a:r>
            <a:endParaRPr lang="ko-KR" alt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D9F4D9-CD40-2D40-B328-A87F818BD5B9}"/>
              </a:ext>
            </a:extLst>
          </p:cNvPr>
          <p:cNvSpPr/>
          <p:nvPr/>
        </p:nvSpPr>
        <p:spPr>
          <a:xfrm>
            <a:off x="2330535" y="3331106"/>
            <a:ext cx="419095" cy="427031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altLang="ko-KR" sz="1800" dirty="0">
                <a:solidFill>
                  <a:schemeClr val="tx1">
                    <a:lumMod val="95000"/>
                  </a:schemeClr>
                </a:solidFill>
              </a:rPr>
              <a:t>a.</a:t>
            </a:r>
            <a:endParaRPr lang="ko-KR" alt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6" name="Google Shape;844;p37">
            <a:extLst>
              <a:ext uri="{FF2B5EF4-FFF2-40B4-BE49-F238E27FC236}">
                <a16:creationId xmlns:a16="http://schemas.microsoft.com/office/drawing/2014/main" id="{312EBC01-0711-C848-805B-12C22F3B5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081" y="3337810"/>
            <a:ext cx="2444743" cy="420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5433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0005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4577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9149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SzPts val="6000"/>
              <a:buFont typeface="Righteous" pitchFamily="34" charset="0"/>
              <a:buNone/>
              <a:defRPr/>
            </a:pP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Nama </a:t>
            </a: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Koperasi</a:t>
            </a:r>
            <a:endParaRPr lang="en-AU" altLang="en-US" sz="1800" dirty="0">
              <a:solidFill>
                <a:schemeClr val="tx1">
                  <a:lumMod val="95000"/>
                </a:schemeClr>
              </a:solidFill>
              <a:latin typeface="Righteous" pitchFamily="34" charset="0"/>
              <a:ea typeface="Righteous" pitchFamily="34" charset="0"/>
              <a:cs typeface="Righteous" pitchFamily="34" charset="0"/>
              <a:sym typeface="Righteous" pitchFamily="34" charset="0"/>
            </a:endParaRPr>
          </a:p>
        </p:txBody>
      </p:sp>
      <p:sp>
        <p:nvSpPr>
          <p:cNvPr id="47" name="Google Shape;844;p37">
            <a:extLst>
              <a:ext uri="{FF2B5EF4-FFF2-40B4-BE49-F238E27FC236}">
                <a16:creationId xmlns:a16="http://schemas.microsoft.com/office/drawing/2014/main" id="{4FC7D3B3-42F0-F74B-9331-CDFB3F9D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345" y="4137795"/>
            <a:ext cx="2848419" cy="412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5433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0005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4577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9149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SzPts val="6000"/>
              <a:buFont typeface="Righteous" pitchFamily="34" charset="0"/>
              <a:buNone/>
              <a:defRPr/>
            </a:pP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Nama Para </a:t>
            </a: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Pendiri</a:t>
            </a:r>
            <a:endParaRPr lang="en-AU" altLang="en-US" sz="1800" dirty="0">
              <a:solidFill>
                <a:schemeClr val="tx1">
                  <a:lumMod val="95000"/>
                </a:schemeClr>
              </a:solidFill>
              <a:latin typeface="Righteous" pitchFamily="34" charset="0"/>
              <a:ea typeface="Righteous" pitchFamily="34" charset="0"/>
              <a:cs typeface="Righteous" pitchFamily="34" charset="0"/>
              <a:sym typeface="Righteous" pitchFamily="34" charset="0"/>
            </a:endParaRPr>
          </a:p>
        </p:txBody>
      </p:sp>
      <p:sp>
        <p:nvSpPr>
          <p:cNvPr id="48" name="Google Shape;844;p37">
            <a:extLst>
              <a:ext uri="{FF2B5EF4-FFF2-40B4-BE49-F238E27FC236}">
                <a16:creationId xmlns:a16="http://schemas.microsoft.com/office/drawing/2014/main" id="{3300EE11-6EDB-C64B-85BA-7BA2270D2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966" y="4653877"/>
            <a:ext cx="3120811" cy="9299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5433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0005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4577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9149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SzPts val="6000"/>
              <a:buFont typeface="Righteous" pitchFamily="34" charset="0"/>
              <a:buNone/>
              <a:defRPr/>
            </a:pP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Alamat </a:t>
            </a: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Tetap</a:t>
            </a: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 </a:t>
            </a: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atau</a:t>
            </a: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 </a:t>
            </a: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tempat</a:t>
            </a: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 </a:t>
            </a: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kedudukan</a:t>
            </a: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 </a:t>
            </a: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koperasi</a:t>
            </a:r>
            <a:endParaRPr lang="en-AU" altLang="en-US" sz="1800" dirty="0">
              <a:solidFill>
                <a:schemeClr val="tx1">
                  <a:lumMod val="95000"/>
                </a:schemeClr>
              </a:solidFill>
              <a:latin typeface="Righteous" pitchFamily="34" charset="0"/>
              <a:ea typeface="Righteous" pitchFamily="34" charset="0"/>
              <a:cs typeface="Righteous" pitchFamily="34" charset="0"/>
              <a:sym typeface="Righteous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5EC8A89-25CA-2243-88E5-A17AAE4325C4}"/>
              </a:ext>
            </a:extLst>
          </p:cNvPr>
          <p:cNvSpPr/>
          <p:nvPr/>
        </p:nvSpPr>
        <p:spPr>
          <a:xfrm>
            <a:off x="6760806" y="3336555"/>
            <a:ext cx="422224" cy="425526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altLang="ko-KR" dirty="0">
                <a:solidFill>
                  <a:schemeClr val="tx1">
                    <a:lumMod val="95000"/>
                  </a:schemeClr>
                </a:solidFill>
              </a:rPr>
              <a:t>d</a:t>
            </a:r>
            <a:r>
              <a:rPr lang="en-ID" altLang="ko-KR" sz="1800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ko-KR" alt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F072A0B-F44C-C14E-9532-CC1E9CA14AC9}"/>
              </a:ext>
            </a:extLst>
          </p:cNvPr>
          <p:cNvSpPr/>
          <p:nvPr/>
        </p:nvSpPr>
        <p:spPr>
          <a:xfrm>
            <a:off x="6760804" y="4127667"/>
            <a:ext cx="422224" cy="411994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altLang="ko-KR" dirty="0">
                <a:solidFill>
                  <a:schemeClr val="tx1">
                    <a:lumMod val="95000"/>
                  </a:schemeClr>
                </a:solidFill>
              </a:rPr>
              <a:t>e</a:t>
            </a:r>
            <a:r>
              <a:rPr lang="en-ID" altLang="ko-KR" sz="1800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ko-KR" alt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6" name="Google Shape;844;p37">
            <a:extLst>
              <a:ext uri="{FF2B5EF4-FFF2-40B4-BE49-F238E27FC236}">
                <a16:creationId xmlns:a16="http://schemas.microsoft.com/office/drawing/2014/main" id="{E1E4D342-3C8A-3342-A76B-77C6CBE10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377" y="3355959"/>
            <a:ext cx="3621958" cy="381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5433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0005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4577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9149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SzPts val="6000"/>
              <a:buFont typeface="Righteous" pitchFamily="34" charset="0"/>
              <a:buNone/>
              <a:defRPr/>
            </a:pP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Perangkat</a:t>
            </a: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 </a:t>
            </a: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organisasi</a:t>
            </a: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 </a:t>
            </a: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Koperasi</a:t>
            </a:r>
            <a:endParaRPr lang="en-AU" altLang="en-US" sz="1800" dirty="0">
              <a:solidFill>
                <a:schemeClr val="tx1">
                  <a:lumMod val="95000"/>
                </a:schemeClr>
              </a:solidFill>
              <a:latin typeface="Righteous" pitchFamily="34" charset="0"/>
              <a:ea typeface="Righteous" pitchFamily="34" charset="0"/>
              <a:cs typeface="Righteous" pitchFamily="34" charset="0"/>
              <a:sym typeface="Righteous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F293A6C-3E29-534D-BCB1-BB25190D9B45}"/>
              </a:ext>
            </a:extLst>
          </p:cNvPr>
          <p:cNvSpPr/>
          <p:nvPr/>
        </p:nvSpPr>
        <p:spPr>
          <a:xfrm>
            <a:off x="6812813" y="4873030"/>
            <a:ext cx="422224" cy="452592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altLang="ko-KR" sz="1800" dirty="0">
                <a:solidFill>
                  <a:schemeClr val="tx1">
                    <a:lumMod val="95000"/>
                  </a:schemeClr>
                </a:solidFill>
              </a:rPr>
              <a:t>f.</a:t>
            </a:r>
            <a:endParaRPr lang="ko-KR" alt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0" name="Google Shape;844;p37">
            <a:extLst>
              <a:ext uri="{FF2B5EF4-FFF2-40B4-BE49-F238E27FC236}">
                <a16:creationId xmlns:a16="http://schemas.microsoft.com/office/drawing/2014/main" id="{0367A30F-B52F-6942-B119-6F0FE2D1B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377" y="4040037"/>
            <a:ext cx="3286553" cy="5608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5433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0005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4577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9149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SzPts val="6000"/>
              <a:buFont typeface="Righteous" pitchFamily="34" charset="0"/>
              <a:buNone/>
              <a:defRPr/>
            </a:pP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Besarnya</a:t>
            </a: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 </a:t>
            </a: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jumlah</a:t>
            </a: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 SP dan SW</a:t>
            </a:r>
          </a:p>
        </p:txBody>
      </p:sp>
      <p:sp>
        <p:nvSpPr>
          <p:cNvPr id="62" name="Google Shape;844;p37">
            <a:extLst>
              <a:ext uri="{FF2B5EF4-FFF2-40B4-BE49-F238E27FC236}">
                <a16:creationId xmlns:a16="http://schemas.microsoft.com/office/drawing/2014/main" id="{F4895F6C-B578-FF4C-AEED-01A510615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045" y="4600890"/>
            <a:ext cx="3732084" cy="9003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5433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0005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4577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914900" indent="-342900" defTabSz="45720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SzPts val="6000"/>
              <a:buFont typeface="Righteous" pitchFamily="34" charset="0"/>
              <a:buNone/>
              <a:defRPr/>
            </a:pP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Bidang</a:t>
            </a: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 dan </a:t>
            </a: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kegiatan</a:t>
            </a: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 </a:t>
            </a: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usaha</a:t>
            </a: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 </a:t>
            </a: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koperasi</a:t>
            </a: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 </a:t>
            </a:r>
            <a:r>
              <a:rPr lang="en-AU" altLang="en-US" sz="1800" dirty="0" err="1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sesuai</a:t>
            </a:r>
            <a:r>
              <a:rPr lang="en-AU" altLang="en-US" sz="1800" dirty="0">
                <a:solidFill>
                  <a:schemeClr val="tx1">
                    <a:lumMod val="95000"/>
                  </a:schemeClr>
                </a:solidFill>
                <a:latin typeface="Righteous" pitchFamily="34" charset="0"/>
                <a:ea typeface="Righteous" pitchFamily="34" charset="0"/>
                <a:cs typeface="Righteous" pitchFamily="34" charset="0"/>
                <a:sym typeface="Righteous" pitchFamily="34" charset="0"/>
              </a:rPr>
              <a:t> KBLI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DB7FCA7-AFBC-DE44-9C45-8509E5A685C4}"/>
              </a:ext>
            </a:extLst>
          </p:cNvPr>
          <p:cNvCxnSpPr/>
          <p:nvPr/>
        </p:nvCxnSpPr>
        <p:spPr>
          <a:xfrm>
            <a:off x="5517521" y="2936120"/>
            <a:ext cx="0" cy="34457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5BED57E-55E9-524C-A1C5-6DC066729C57}"/>
              </a:ext>
            </a:extLst>
          </p:cNvPr>
          <p:cNvCxnSpPr/>
          <p:nvPr/>
        </p:nvCxnSpPr>
        <p:spPr>
          <a:xfrm>
            <a:off x="10982335" y="2936120"/>
            <a:ext cx="0" cy="34457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1">
            <a:extLst>
              <a:ext uri="{FF2B5EF4-FFF2-40B4-BE49-F238E27FC236}">
                <a16:creationId xmlns:a16="http://schemas.microsoft.com/office/drawing/2014/main" id="{CF256177-6F70-8D4C-A139-C2898513570D}"/>
              </a:ext>
            </a:extLst>
          </p:cNvPr>
          <p:cNvSpPr txBox="1">
            <a:spLocks/>
          </p:cNvSpPr>
          <p:nvPr/>
        </p:nvSpPr>
        <p:spPr>
          <a:xfrm>
            <a:off x="2901849" y="-23898"/>
            <a:ext cx="6970643" cy="89609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200" b="0" i="0" u="none" strike="noStrike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Arial"/>
                <a:cs typeface="Arial" pitchFamily="34" charset="0"/>
                <a:sym typeface="Arial"/>
              </a:rPr>
              <a:t>Rapat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Arial"/>
                <a:cs typeface="Arial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5366"/>
                </a:solidFill>
                <a:effectLst/>
                <a:uLnTx/>
                <a:uFillTx/>
                <a:latin typeface="Arial"/>
                <a:cs typeface="Arial" pitchFamily="34" charset="0"/>
                <a:sym typeface="Arial"/>
              </a:rPr>
              <a:t>Pendirian</a:t>
            </a:r>
            <a:endParaRPr kumimoji="0" lang="en-ID" sz="3200" b="1" i="0" u="none" strike="noStrike" kern="0" cap="none" spc="0" normalizeH="0" baseline="0" noProof="0" dirty="0">
              <a:ln>
                <a:noFill/>
              </a:ln>
              <a:solidFill>
                <a:srgbClr val="005366"/>
              </a:solidFill>
              <a:effectLst/>
              <a:uLnTx/>
              <a:uFillTx/>
              <a:latin typeface="Arial"/>
              <a:cs typeface="Arial" pitchFamily="34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A38825-3B30-E666-589A-067FCF8CFE04}"/>
              </a:ext>
            </a:extLst>
          </p:cNvPr>
          <p:cNvSpPr/>
          <p:nvPr/>
        </p:nvSpPr>
        <p:spPr>
          <a:xfrm>
            <a:off x="11621001" y="6508377"/>
            <a:ext cx="409633" cy="268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3982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6">
            <a:extLst>
              <a:ext uri="{FF2B5EF4-FFF2-40B4-BE49-F238E27FC236}">
                <a16:creationId xmlns:a16="http://schemas.microsoft.com/office/drawing/2014/main" id="{EBFA33B6-DB4C-F84A-8858-C6C13DB31C2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3729" y="114300"/>
            <a:ext cx="5391671" cy="61740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D964A6-E7B8-6F5E-72D7-128D6F0DD204}"/>
              </a:ext>
            </a:extLst>
          </p:cNvPr>
          <p:cNvSpPr/>
          <p:nvPr/>
        </p:nvSpPr>
        <p:spPr>
          <a:xfrm>
            <a:off x="11621001" y="6508377"/>
            <a:ext cx="409633" cy="268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7498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9">
            <a:extLst>
              <a:ext uri="{FF2B5EF4-FFF2-40B4-BE49-F238E27FC236}">
                <a16:creationId xmlns:a16="http://schemas.microsoft.com/office/drawing/2014/main" id="{79484FA2-472A-BD4D-980A-E929E96E964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1026" y="0"/>
            <a:ext cx="5387237" cy="61576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12430E-185D-1A82-5B0F-00DD0273B089}"/>
              </a:ext>
            </a:extLst>
          </p:cNvPr>
          <p:cNvSpPr/>
          <p:nvPr/>
        </p:nvSpPr>
        <p:spPr>
          <a:xfrm>
            <a:off x="11621001" y="6508377"/>
            <a:ext cx="409633" cy="268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56589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775</Words>
  <Application>Microsoft Office PowerPoint</Application>
  <PresentationFormat>Widescreen</PresentationFormat>
  <Paragraphs>176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Modern Love</vt:lpstr>
      <vt:lpstr>Righteous</vt:lpstr>
      <vt:lpstr>Tahoma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Trias Sujatmiko</dc:creator>
  <cp:lastModifiedBy>Deputi Perkoperasian</cp:lastModifiedBy>
  <cp:revision>54</cp:revision>
  <cp:lastPrinted>2025-04-10T07:09:40Z</cp:lastPrinted>
  <dcterms:created xsi:type="dcterms:W3CDTF">2024-12-23T15:19:00Z</dcterms:created>
  <dcterms:modified xsi:type="dcterms:W3CDTF">2025-04-10T07:11:39Z</dcterms:modified>
</cp:coreProperties>
</file>