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2" r:id="rId5"/>
    <p:sldId id="263" r:id="rId6"/>
    <p:sldId id="264" r:id="rId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87172-4A63-42ED-B33E-DFD421B53FC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5976038-F12E-4720-AE48-4D42B9A33F85}">
      <dgm:prSet/>
      <dgm:spPr>
        <a:solidFill>
          <a:srgbClr val="002060"/>
        </a:solidFill>
      </dgm:spPr>
      <dgm:t>
        <a:bodyPr/>
        <a:lstStyle/>
        <a:p>
          <a:r>
            <a:rPr lang="en-US" b="1">
              <a:latin typeface="Arial Narrow" panose="020B0606020202030204" pitchFamily="34" charset="0"/>
            </a:rPr>
            <a:t>gerai sembako; </a:t>
          </a:r>
          <a:endParaRPr lang="en-US">
            <a:latin typeface="Arial Narrow" panose="020B0606020202030204" pitchFamily="34" charset="0"/>
          </a:endParaRPr>
        </a:p>
      </dgm:t>
    </dgm:pt>
    <dgm:pt modelId="{39D1A28C-7457-40FF-8375-7D486EA8D96D}" type="parTrans" cxnId="{70C2C929-609D-4A12-932A-9A12792E63CF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EEA914A-6504-49E4-A6D1-3A52A21153EC}" type="sibTrans" cxnId="{70C2C929-609D-4A12-932A-9A12792E63CF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D9A5EC4-52E7-49FC-A647-E9C73DBFF88C}">
      <dgm:prSet/>
      <dgm:spPr>
        <a:solidFill>
          <a:srgbClr val="002060"/>
        </a:solidFill>
      </dgm:spPr>
      <dgm:t>
        <a:bodyPr/>
        <a:lstStyle/>
        <a:p>
          <a:r>
            <a:rPr lang="en-US" b="1">
              <a:latin typeface="Arial Narrow" panose="020B0606020202030204" pitchFamily="34" charset="0"/>
            </a:rPr>
            <a:t>gerai obat murah/apotek desa; </a:t>
          </a:r>
          <a:endParaRPr lang="en-US">
            <a:latin typeface="Arial Narrow" panose="020B0606020202030204" pitchFamily="34" charset="0"/>
          </a:endParaRPr>
        </a:p>
      </dgm:t>
    </dgm:pt>
    <dgm:pt modelId="{2C4FE245-C29E-4A79-880E-B3F98681EC70}" type="parTrans" cxnId="{02E9C1DD-5D8B-4128-9E00-D67FDEC48280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30E671AE-5461-4A8D-BED5-2EC045DB1481}" type="sibTrans" cxnId="{02E9C1DD-5D8B-4128-9E00-D67FDEC48280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286FE00E-ADC9-4A0D-9240-3F9BC8329D7F}">
      <dgm:prSet/>
      <dgm:spPr>
        <a:solidFill>
          <a:srgbClr val="002060"/>
        </a:solidFill>
      </dgm:spPr>
      <dgm:t>
        <a:bodyPr/>
        <a:lstStyle/>
        <a:p>
          <a:r>
            <a:rPr lang="en-US" b="1">
              <a:latin typeface="Arial Narrow" panose="020B0606020202030204" pitchFamily="34" charset="0"/>
            </a:rPr>
            <a:t>gerai klinik desa; </a:t>
          </a:r>
          <a:endParaRPr lang="en-US">
            <a:latin typeface="Arial Narrow" panose="020B0606020202030204" pitchFamily="34" charset="0"/>
          </a:endParaRPr>
        </a:p>
      </dgm:t>
    </dgm:pt>
    <dgm:pt modelId="{EA75405E-2782-440D-B514-DE97B5A09507}" type="parTrans" cxnId="{507BDB65-B349-474E-8D1F-48D460999E2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6282F21-E851-4FEA-8060-24B590EAF186}" type="sibTrans" cxnId="{507BDB65-B349-474E-8D1F-48D460999E2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22992C50-B20E-4E7B-9A6B-62992DF3A456}">
      <dgm:prSet/>
      <dgm:spPr>
        <a:solidFill>
          <a:srgbClr val="002060"/>
        </a:solidFill>
      </dgm:spPr>
      <dgm:t>
        <a:bodyPr/>
        <a:lstStyle/>
        <a:p>
          <a:r>
            <a:rPr lang="en-US" b="1">
              <a:latin typeface="Arial Narrow" panose="020B0606020202030204" pitchFamily="34" charset="0"/>
            </a:rPr>
            <a:t>gerai kantor koperasi; </a:t>
          </a:r>
          <a:endParaRPr lang="en-US">
            <a:latin typeface="Arial Narrow" panose="020B0606020202030204" pitchFamily="34" charset="0"/>
          </a:endParaRPr>
        </a:p>
      </dgm:t>
    </dgm:pt>
    <dgm:pt modelId="{E4A21B5E-881C-43C2-85D9-59773783A600}" type="parTrans" cxnId="{26574FE7-527F-427F-AE0E-9E5D048AFCC5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B2252146-24F4-43B8-B74A-1DDB5D04818F}" type="sibTrans" cxnId="{26574FE7-527F-427F-AE0E-9E5D048AFCC5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3D74653A-05CA-4591-AACA-499F0C5F54D6}">
      <dgm:prSet/>
      <dgm:spPr>
        <a:solidFill>
          <a:srgbClr val="002060"/>
        </a:solidFill>
      </dgm:spPr>
      <dgm:t>
        <a:bodyPr/>
        <a:lstStyle/>
        <a:p>
          <a:r>
            <a:rPr lang="en-US" b="1">
              <a:latin typeface="Arial Narrow" panose="020B0606020202030204" pitchFamily="34" charset="0"/>
            </a:rPr>
            <a:t>gerai unit simpan pinjam; </a:t>
          </a:r>
          <a:endParaRPr lang="en-US">
            <a:latin typeface="Arial Narrow" panose="020B0606020202030204" pitchFamily="34" charset="0"/>
          </a:endParaRPr>
        </a:p>
      </dgm:t>
    </dgm:pt>
    <dgm:pt modelId="{7174FB17-4E3A-4714-86D9-5DB343406A4D}" type="parTrans" cxnId="{FC1EDC94-E6CA-4E0B-861F-9142A34A18BA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6034AEA4-36B2-4C2A-850E-41A14ED54244}" type="sibTrans" cxnId="{FC1EDC94-E6CA-4E0B-861F-9142A34A18BA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C3DB8BE8-2121-45C6-BEDE-1241BE8A781E}">
      <dgm:prSet/>
      <dgm:spPr>
        <a:solidFill>
          <a:srgbClr val="002060"/>
        </a:solidFill>
      </dgm:spPr>
      <dgm:t>
        <a:bodyPr/>
        <a:lstStyle/>
        <a:p>
          <a:r>
            <a:rPr lang="en-US" b="1">
              <a:latin typeface="Arial Narrow" panose="020B0606020202030204" pitchFamily="34" charset="0"/>
            </a:rPr>
            <a:t>gerai pergudangan (cold storage/cold chain) dan logistik (distribusi);</a:t>
          </a:r>
          <a:endParaRPr lang="en-US">
            <a:latin typeface="Arial Narrow" panose="020B0606020202030204" pitchFamily="34" charset="0"/>
          </a:endParaRPr>
        </a:p>
      </dgm:t>
    </dgm:pt>
    <dgm:pt modelId="{FEB7641F-8661-4E37-8429-6F37311BFC88}" type="parTrans" cxnId="{4AAC0F33-9878-44CC-9E77-983FD31F7D2D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E28021F-1A03-4F2F-8635-C417A669B56C}" type="sibTrans" cxnId="{4AAC0F33-9878-44CC-9E77-983FD31F7D2D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2C8BB59-B98F-4C8F-BF42-765200ABEAC6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>
              <a:latin typeface="Arial Narrow" panose="020B0606020202030204" pitchFamily="34" charset="0"/>
            </a:rPr>
            <a:t>kegiatan </a:t>
          </a:r>
          <a:r>
            <a:rPr lang="en-US" dirty="0" err="1">
              <a:latin typeface="Arial Narrow" panose="020B0606020202030204" pitchFamily="34" charset="0"/>
            </a:rPr>
            <a:t>usaha</a:t>
          </a:r>
          <a:r>
            <a:rPr lang="en-US" dirty="0">
              <a:latin typeface="Arial Narrow" panose="020B0606020202030204" pitchFamily="34" charset="0"/>
            </a:rPr>
            <a:t> </a:t>
          </a:r>
          <a:r>
            <a:rPr lang="en-US" dirty="0" err="1">
              <a:latin typeface="Arial Narrow" panose="020B0606020202030204" pitchFamily="34" charset="0"/>
            </a:rPr>
            <a:t>lainnya</a:t>
          </a:r>
          <a:r>
            <a:rPr lang="en-US" dirty="0">
              <a:latin typeface="Arial Narrow" panose="020B0606020202030204" pitchFamily="34" charset="0"/>
            </a:rPr>
            <a:t> </a:t>
          </a:r>
          <a:r>
            <a:rPr lang="en-US" dirty="0" err="1">
              <a:latin typeface="Arial Narrow" panose="020B0606020202030204" pitchFamily="34" charset="0"/>
            </a:rPr>
            <a:t>sesuai</a:t>
          </a:r>
          <a:r>
            <a:rPr lang="en-US" dirty="0">
              <a:latin typeface="Arial Narrow" panose="020B0606020202030204" pitchFamily="34" charset="0"/>
            </a:rPr>
            <a:t> </a:t>
          </a:r>
          <a:r>
            <a:rPr lang="en-US" dirty="0" err="1">
              <a:latin typeface="Arial Narrow" panose="020B0606020202030204" pitchFamily="34" charset="0"/>
            </a:rPr>
            <a:t>kebutuhan</a:t>
          </a:r>
          <a:r>
            <a:rPr lang="en-US" dirty="0">
              <a:latin typeface="Arial Narrow" panose="020B0606020202030204" pitchFamily="34" charset="0"/>
            </a:rPr>
            <a:t> </a:t>
          </a:r>
          <a:r>
            <a:rPr lang="en-US" dirty="0" err="1">
              <a:latin typeface="Arial Narrow" panose="020B0606020202030204" pitchFamily="34" charset="0"/>
            </a:rPr>
            <a:t>masy</a:t>
          </a:r>
          <a:r>
            <a:rPr lang="en-US" dirty="0">
              <a:latin typeface="Arial Narrow" panose="020B0606020202030204" pitchFamily="34" charset="0"/>
            </a:rPr>
            <a:t>.</a:t>
          </a:r>
        </a:p>
      </dgm:t>
    </dgm:pt>
    <dgm:pt modelId="{60CD98C6-358C-4E97-929B-2E4E4DA1E0F2}" type="parTrans" cxnId="{AF046184-252B-417D-98F7-167259CF102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65CDDE05-C4D0-4589-8C01-67027F236085}" type="sibTrans" cxnId="{AF046184-252B-417D-98F7-167259CF102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DEE14F3-5367-420B-AC0A-5B2E7A2B5065}" type="pres">
      <dgm:prSet presAssocID="{61B87172-4A63-42ED-B33E-DFD421B53FC6}" presName="diagram" presStyleCnt="0">
        <dgm:presLayoutVars>
          <dgm:dir/>
          <dgm:resizeHandles val="exact"/>
        </dgm:presLayoutVars>
      </dgm:prSet>
      <dgm:spPr/>
    </dgm:pt>
    <dgm:pt modelId="{FA6B6ADD-DD66-4110-8767-28E21CF20549}" type="pres">
      <dgm:prSet presAssocID="{25976038-F12E-4720-AE48-4D42B9A33F85}" presName="node" presStyleLbl="node1" presStyleIdx="0" presStyleCnt="7">
        <dgm:presLayoutVars>
          <dgm:bulletEnabled val="1"/>
        </dgm:presLayoutVars>
      </dgm:prSet>
      <dgm:spPr/>
    </dgm:pt>
    <dgm:pt modelId="{4B4C07B5-EEC3-450A-8C28-6EC1E735CB5F}" type="pres">
      <dgm:prSet presAssocID="{EEEA914A-6504-49E4-A6D1-3A52A21153EC}" presName="sibTrans" presStyleCnt="0"/>
      <dgm:spPr/>
    </dgm:pt>
    <dgm:pt modelId="{8A352D62-5F3F-49D5-A243-2ADFF94ACFF2}" type="pres">
      <dgm:prSet presAssocID="{5D9A5EC4-52E7-49FC-A647-E9C73DBFF88C}" presName="node" presStyleLbl="node1" presStyleIdx="1" presStyleCnt="7">
        <dgm:presLayoutVars>
          <dgm:bulletEnabled val="1"/>
        </dgm:presLayoutVars>
      </dgm:prSet>
      <dgm:spPr/>
    </dgm:pt>
    <dgm:pt modelId="{031261B4-913A-4F2D-A0C9-7C82954BE4D2}" type="pres">
      <dgm:prSet presAssocID="{30E671AE-5461-4A8D-BED5-2EC045DB1481}" presName="sibTrans" presStyleCnt="0"/>
      <dgm:spPr/>
    </dgm:pt>
    <dgm:pt modelId="{49A18DC8-4466-4B16-B217-392C466E5577}" type="pres">
      <dgm:prSet presAssocID="{286FE00E-ADC9-4A0D-9240-3F9BC8329D7F}" presName="node" presStyleLbl="node1" presStyleIdx="2" presStyleCnt="7">
        <dgm:presLayoutVars>
          <dgm:bulletEnabled val="1"/>
        </dgm:presLayoutVars>
      </dgm:prSet>
      <dgm:spPr/>
    </dgm:pt>
    <dgm:pt modelId="{51231E53-E63D-49FA-9B7E-3C3B8C271E6A}" type="pres">
      <dgm:prSet presAssocID="{46282F21-E851-4FEA-8060-24B590EAF186}" presName="sibTrans" presStyleCnt="0"/>
      <dgm:spPr/>
    </dgm:pt>
    <dgm:pt modelId="{4133A905-6144-4ACB-8D54-C76B0EC08EF7}" type="pres">
      <dgm:prSet presAssocID="{22992C50-B20E-4E7B-9A6B-62992DF3A456}" presName="node" presStyleLbl="node1" presStyleIdx="3" presStyleCnt="7">
        <dgm:presLayoutVars>
          <dgm:bulletEnabled val="1"/>
        </dgm:presLayoutVars>
      </dgm:prSet>
      <dgm:spPr/>
    </dgm:pt>
    <dgm:pt modelId="{9D246D5A-D392-46C0-A012-2078EA2CDD63}" type="pres">
      <dgm:prSet presAssocID="{B2252146-24F4-43B8-B74A-1DDB5D04818F}" presName="sibTrans" presStyleCnt="0"/>
      <dgm:spPr/>
    </dgm:pt>
    <dgm:pt modelId="{73983E56-3F5F-4AE6-BB2A-B551CEC56FD5}" type="pres">
      <dgm:prSet presAssocID="{3D74653A-05CA-4591-AACA-499F0C5F54D6}" presName="node" presStyleLbl="node1" presStyleIdx="4" presStyleCnt="7">
        <dgm:presLayoutVars>
          <dgm:bulletEnabled val="1"/>
        </dgm:presLayoutVars>
      </dgm:prSet>
      <dgm:spPr/>
    </dgm:pt>
    <dgm:pt modelId="{47800643-F95F-47BD-9733-4527D39E3450}" type="pres">
      <dgm:prSet presAssocID="{6034AEA4-36B2-4C2A-850E-41A14ED54244}" presName="sibTrans" presStyleCnt="0"/>
      <dgm:spPr/>
    </dgm:pt>
    <dgm:pt modelId="{106024EA-F177-43A4-BF20-E210DE2FFF6B}" type="pres">
      <dgm:prSet presAssocID="{C3DB8BE8-2121-45C6-BEDE-1241BE8A781E}" presName="node" presStyleLbl="node1" presStyleIdx="5" presStyleCnt="7">
        <dgm:presLayoutVars>
          <dgm:bulletEnabled val="1"/>
        </dgm:presLayoutVars>
      </dgm:prSet>
      <dgm:spPr/>
    </dgm:pt>
    <dgm:pt modelId="{A6A7B588-FC47-4D3B-9118-6A4B60EAFAE6}" type="pres">
      <dgm:prSet presAssocID="{4E28021F-1A03-4F2F-8635-C417A669B56C}" presName="sibTrans" presStyleCnt="0"/>
      <dgm:spPr/>
    </dgm:pt>
    <dgm:pt modelId="{4772CF0F-CA19-4C03-BC08-6AA13C874946}" type="pres">
      <dgm:prSet presAssocID="{D2C8BB59-B98F-4C8F-BF42-765200ABEAC6}" presName="node" presStyleLbl="node1" presStyleIdx="6" presStyleCnt="7">
        <dgm:presLayoutVars>
          <dgm:bulletEnabled val="1"/>
        </dgm:presLayoutVars>
      </dgm:prSet>
      <dgm:spPr/>
    </dgm:pt>
  </dgm:ptLst>
  <dgm:cxnLst>
    <dgm:cxn modelId="{BB661A12-1AA3-4EAC-B93D-4FE0F9EF6CBB}" type="presOf" srcId="{286FE00E-ADC9-4A0D-9240-3F9BC8329D7F}" destId="{49A18DC8-4466-4B16-B217-392C466E5577}" srcOrd="0" destOrd="0" presId="urn:microsoft.com/office/officeart/2005/8/layout/default"/>
    <dgm:cxn modelId="{BDF19120-F72B-4DEC-B99F-3889D5116F9A}" type="presOf" srcId="{C3DB8BE8-2121-45C6-BEDE-1241BE8A781E}" destId="{106024EA-F177-43A4-BF20-E210DE2FFF6B}" srcOrd="0" destOrd="0" presId="urn:microsoft.com/office/officeart/2005/8/layout/default"/>
    <dgm:cxn modelId="{70C2C929-609D-4A12-932A-9A12792E63CF}" srcId="{61B87172-4A63-42ED-B33E-DFD421B53FC6}" destId="{25976038-F12E-4720-AE48-4D42B9A33F85}" srcOrd="0" destOrd="0" parTransId="{39D1A28C-7457-40FF-8375-7D486EA8D96D}" sibTransId="{EEEA914A-6504-49E4-A6D1-3A52A21153EC}"/>
    <dgm:cxn modelId="{4AAC0F33-9878-44CC-9E77-983FD31F7D2D}" srcId="{61B87172-4A63-42ED-B33E-DFD421B53FC6}" destId="{C3DB8BE8-2121-45C6-BEDE-1241BE8A781E}" srcOrd="5" destOrd="0" parTransId="{FEB7641F-8661-4E37-8429-6F37311BFC88}" sibTransId="{4E28021F-1A03-4F2F-8635-C417A669B56C}"/>
    <dgm:cxn modelId="{B901053A-DCF5-4AA5-A7F1-E5745317CAF9}" type="presOf" srcId="{3D74653A-05CA-4591-AACA-499F0C5F54D6}" destId="{73983E56-3F5F-4AE6-BB2A-B551CEC56FD5}" srcOrd="0" destOrd="0" presId="urn:microsoft.com/office/officeart/2005/8/layout/default"/>
    <dgm:cxn modelId="{670BE65D-000D-4479-86D4-E52C4D78DA83}" type="presOf" srcId="{61B87172-4A63-42ED-B33E-DFD421B53FC6}" destId="{5DEE14F3-5367-420B-AC0A-5B2E7A2B5065}" srcOrd="0" destOrd="0" presId="urn:microsoft.com/office/officeart/2005/8/layout/default"/>
    <dgm:cxn modelId="{2098CA64-AFB4-4347-966F-D675BCFF62BA}" type="presOf" srcId="{22992C50-B20E-4E7B-9A6B-62992DF3A456}" destId="{4133A905-6144-4ACB-8D54-C76B0EC08EF7}" srcOrd="0" destOrd="0" presId="urn:microsoft.com/office/officeart/2005/8/layout/default"/>
    <dgm:cxn modelId="{507BDB65-B349-474E-8D1F-48D460999E27}" srcId="{61B87172-4A63-42ED-B33E-DFD421B53FC6}" destId="{286FE00E-ADC9-4A0D-9240-3F9BC8329D7F}" srcOrd="2" destOrd="0" parTransId="{EA75405E-2782-440D-B514-DE97B5A09507}" sibTransId="{46282F21-E851-4FEA-8060-24B590EAF186}"/>
    <dgm:cxn modelId="{AF046184-252B-417D-98F7-167259CF1021}" srcId="{61B87172-4A63-42ED-B33E-DFD421B53FC6}" destId="{D2C8BB59-B98F-4C8F-BF42-765200ABEAC6}" srcOrd="6" destOrd="0" parTransId="{60CD98C6-358C-4E97-929B-2E4E4DA1E0F2}" sibTransId="{65CDDE05-C4D0-4589-8C01-67027F236085}"/>
    <dgm:cxn modelId="{9B7EB787-4B1B-4341-BAD1-CB25EB55425B}" type="presOf" srcId="{D2C8BB59-B98F-4C8F-BF42-765200ABEAC6}" destId="{4772CF0F-CA19-4C03-BC08-6AA13C874946}" srcOrd="0" destOrd="0" presId="urn:microsoft.com/office/officeart/2005/8/layout/default"/>
    <dgm:cxn modelId="{FC1EDC94-E6CA-4E0B-861F-9142A34A18BA}" srcId="{61B87172-4A63-42ED-B33E-DFD421B53FC6}" destId="{3D74653A-05CA-4591-AACA-499F0C5F54D6}" srcOrd="4" destOrd="0" parTransId="{7174FB17-4E3A-4714-86D9-5DB343406A4D}" sibTransId="{6034AEA4-36B2-4C2A-850E-41A14ED54244}"/>
    <dgm:cxn modelId="{C71748CA-C640-47B7-A9F0-3BF9BA2E6103}" type="presOf" srcId="{5D9A5EC4-52E7-49FC-A647-E9C73DBFF88C}" destId="{8A352D62-5F3F-49D5-A243-2ADFF94ACFF2}" srcOrd="0" destOrd="0" presId="urn:microsoft.com/office/officeart/2005/8/layout/default"/>
    <dgm:cxn modelId="{02E9C1DD-5D8B-4128-9E00-D67FDEC48280}" srcId="{61B87172-4A63-42ED-B33E-DFD421B53FC6}" destId="{5D9A5EC4-52E7-49FC-A647-E9C73DBFF88C}" srcOrd="1" destOrd="0" parTransId="{2C4FE245-C29E-4A79-880E-B3F98681EC70}" sibTransId="{30E671AE-5461-4A8D-BED5-2EC045DB1481}"/>
    <dgm:cxn modelId="{C14D1BE7-5F9B-4374-BA7D-BFD41FF445A1}" type="presOf" srcId="{25976038-F12E-4720-AE48-4D42B9A33F85}" destId="{FA6B6ADD-DD66-4110-8767-28E21CF20549}" srcOrd="0" destOrd="0" presId="urn:microsoft.com/office/officeart/2005/8/layout/default"/>
    <dgm:cxn modelId="{26574FE7-527F-427F-AE0E-9E5D048AFCC5}" srcId="{61B87172-4A63-42ED-B33E-DFD421B53FC6}" destId="{22992C50-B20E-4E7B-9A6B-62992DF3A456}" srcOrd="3" destOrd="0" parTransId="{E4A21B5E-881C-43C2-85D9-59773783A600}" sibTransId="{B2252146-24F4-43B8-B74A-1DDB5D04818F}"/>
    <dgm:cxn modelId="{FFDE1486-3EC3-4E41-9707-47DDADA62420}" type="presParOf" srcId="{5DEE14F3-5367-420B-AC0A-5B2E7A2B5065}" destId="{FA6B6ADD-DD66-4110-8767-28E21CF20549}" srcOrd="0" destOrd="0" presId="urn:microsoft.com/office/officeart/2005/8/layout/default"/>
    <dgm:cxn modelId="{70E61640-B644-4F89-8114-9BE4DF6D5B13}" type="presParOf" srcId="{5DEE14F3-5367-420B-AC0A-5B2E7A2B5065}" destId="{4B4C07B5-EEC3-450A-8C28-6EC1E735CB5F}" srcOrd="1" destOrd="0" presId="urn:microsoft.com/office/officeart/2005/8/layout/default"/>
    <dgm:cxn modelId="{B4DF34E8-6F98-4DA3-A8CA-2CEC3176465C}" type="presParOf" srcId="{5DEE14F3-5367-420B-AC0A-5B2E7A2B5065}" destId="{8A352D62-5F3F-49D5-A243-2ADFF94ACFF2}" srcOrd="2" destOrd="0" presId="urn:microsoft.com/office/officeart/2005/8/layout/default"/>
    <dgm:cxn modelId="{76808294-3F61-4E8F-B629-3DE674CAE9F0}" type="presParOf" srcId="{5DEE14F3-5367-420B-AC0A-5B2E7A2B5065}" destId="{031261B4-913A-4F2D-A0C9-7C82954BE4D2}" srcOrd="3" destOrd="0" presId="urn:microsoft.com/office/officeart/2005/8/layout/default"/>
    <dgm:cxn modelId="{CBF8FE48-A3AD-4580-919D-C844D3CD4937}" type="presParOf" srcId="{5DEE14F3-5367-420B-AC0A-5B2E7A2B5065}" destId="{49A18DC8-4466-4B16-B217-392C466E5577}" srcOrd="4" destOrd="0" presId="urn:microsoft.com/office/officeart/2005/8/layout/default"/>
    <dgm:cxn modelId="{D9ED4975-5B94-4176-93A5-017AE9E3B86F}" type="presParOf" srcId="{5DEE14F3-5367-420B-AC0A-5B2E7A2B5065}" destId="{51231E53-E63D-49FA-9B7E-3C3B8C271E6A}" srcOrd="5" destOrd="0" presId="urn:microsoft.com/office/officeart/2005/8/layout/default"/>
    <dgm:cxn modelId="{456DAEB2-E358-4299-A98A-7569915F269E}" type="presParOf" srcId="{5DEE14F3-5367-420B-AC0A-5B2E7A2B5065}" destId="{4133A905-6144-4ACB-8D54-C76B0EC08EF7}" srcOrd="6" destOrd="0" presId="urn:microsoft.com/office/officeart/2005/8/layout/default"/>
    <dgm:cxn modelId="{91A99A25-5283-4563-9ECA-D6990E9B34F5}" type="presParOf" srcId="{5DEE14F3-5367-420B-AC0A-5B2E7A2B5065}" destId="{9D246D5A-D392-46C0-A012-2078EA2CDD63}" srcOrd="7" destOrd="0" presId="urn:microsoft.com/office/officeart/2005/8/layout/default"/>
    <dgm:cxn modelId="{638B4AEE-6C63-4A8A-9C82-E0FC982A097A}" type="presParOf" srcId="{5DEE14F3-5367-420B-AC0A-5B2E7A2B5065}" destId="{73983E56-3F5F-4AE6-BB2A-B551CEC56FD5}" srcOrd="8" destOrd="0" presId="urn:microsoft.com/office/officeart/2005/8/layout/default"/>
    <dgm:cxn modelId="{F719BDBD-F131-4DAE-87ED-31E027CF75B0}" type="presParOf" srcId="{5DEE14F3-5367-420B-AC0A-5B2E7A2B5065}" destId="{47800643-F95F-47BD-9733-4527D39E3450}" srcOrd="9" destOrd="0" presId="urn:microsoft.com/office/officeart/2005/8/layout/default"/>
    <dgm:cxn modelId="{87DAB74C-A68B-4166-ABD8-8BC2D503E3A2}" type="presParOf" srcId="{5DEE14F3-5367-420B-AC0A-5B2E7A2B5065}" destId="{106024EA-F177-43A4-BF20-E210DE2FFF6B}" srcOrd="10" destOrd="0" presId="urn:microsoft.com/office/officeart/2005/8/layout/default"/>
    <dgm:cxn modelId="{8276BF85-E4C4-43FF-BF31-399C3B215640}" type="presParOf" srcId="{5DEE14F3-5367-420B-AC0A-5B2E7A2B5065}" destId="{A6A7B588-FC47-4D3B-9118-6A4B60EAFAE6}" srcOrd="11" destOrd="0" presId="urn:microsoft.com/office/officeart/2005/8/layout/default"/>
    <dgm:cxn modelId="{30EDE996-5D22-44E9-B069-3484D9C6D6E8}" type="presParOf" srcId="{5DEE14F3-5367-420B-AC0A-5B2E7A2B5065}" destId="{4772CF0F-CA19-4C03-BC08-6AA13C87494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B6ADD-DD66-4110-8767-28E21CF20549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latin typeface="Arial Narrow" panose="020B0606020202030204" pitchFamily="34" charset="0"/>
            </a:rPr>
            <a:t>gerai sembako; </a:t>
          </a:r>
          <a:endParaRPr lang="en-US" sz="2500" kern="1200">
            <a:latin typeface="Arial Narrow" panose="020B0606020202030204" pitchFamily="34" charset="0"/>
          </a:endParaRPr>
        </a:p>
      </dsp:txBody>
      <dsp:txXfrm>
        <a:off x="3201" y="445489"/>
        <a:ext cx="2539866" cy="1523919"/>
      </dsp:txXfrm>
    </dsp:sp>
    <dsp:sp modelId="{8A352D62-5F3F-49D5-A243-2ADFF94ACFF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latin typeface="Arial Narrow" panose="020B0606020202030204" pitchFamily="34" charset="0"/>
            </a:rPr>
            <a:t>gerai obat murah/apotek desa; </a:t>
          </a:r>
          <a:endParaRPr lang="en-US" sz="2500" kern="1200">
            <a:latin typeface="Arial Narrow" panose="020B0606020202030204" pitchFamily="34" charset="0"/>
          </a:endParaRPr>
        </a:p>
      </dsp:txBody>
      <dsp:txXfrm>
        <a:off x="2797054" y="445489"/>
        <a:ext cx="2539866" cy="1523919"/>
      </dsp:txXfrm>
    </dsp:sp>
    <dsp:sp modelId="{49A18DC8-4466-4B16-B217-392C466E5577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latin typeface="Arial Narrow" panose="020B0606020202030204" pitchFamily="34" charset="0"/>
            </a:rPr>
            <a:t>gerai klinik desa; </a:t>
          </a:r>
          <a:endParaRPr lang="en-US" sz="2500" kern="1200">
            <a:latin typeface="Arial Narrow" panose="020B0606020202030204" pitchFamily="34" charset="0"/>
          </a:endParaRPr>
        </a:p>
      </dsp:txBody>
      <dsp:txXfrm>
        <a:off x="5590907" y="445489"/>
        <a:ext cx="2539866" cy="1523919"/>
      </dsp:txXfrm>
    </dsp:sp>
    <dsp:sp modelId="{4133A905-6144-4ACB-8D54-C76B0EC08EF7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latin typeface="Arial Narrow" panose="020B0606020202030204" pitchFamily="34" charset="0"/>
            </a:rPr>
            <a:t>gerai kantor koperasi; </a:t>
          </a:r>
          <a:endParaRPr lang="en-US" sz="2500" kern="1200">
            <a:latin typeface="Arial Narrow" panose="020B0606020202030204" pitchFamily="34" charset="0"/>
          </a:endParaRPr>
        </a:p>
      </dsp:txBody>
      <dsp:txXfrm>
        <a:off x="8384760" y="445489"/>
        <a:ext cx="2539866" cy="1523919"/>
      </dsp:txXfrm>
    </dsp:sp>
    <dsp:sp modelId="{73983E56-3F5F-4AE6-BB2A-B551CEC56FD5}">
      <dsp:nvSpPr>
        <dsp:cNvPr id="0" name=""/>
        <dsp:cNvSpPr/>
      </dsp:nvSpPr>
      <dsp:spPr>
        <a:xfrm>
          <a:off x="1400128" y="2223395"/>
          <a:ext cx="2539866" cy="1523919"/>
        </a:xfrm>
        <a:prstGeom prst="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latin typeface="Arial Narrow" panose="020B0606020202030204" pitchFamily="34" charset="0"/>
            </a:rPr>
            <a:t>gerai unit simpan pinjam; </a:t>
          </a:r>
          <a:endParaRPr lang="en-US" sz="2500" kern="1200">
            <a:latin typeface="Arial Narrow" panose="020B0606020202030204" pitchFamily="34" charset="0"/>
          </a:endParaRPr>
        </a:p>
      </dsp:txBody>
      <dsp:txXfrm>
        <a:off x="1400128" y="2223395"/>
        <a:ext cx="2539866" cy="1523919"/>
      </dsp:txXfrm>
    </dsp:sp>
    <dsp:sp modelId="{106024EA-F177-43A4-BF20-E210DE2FFF6B}">
      <dsp:nvSpPr>
        <dsp:cNvPr id="0" name=""/>
        <dsp:cNvSpPr/>
      </dsp:nvSpPr>
      <dsp:spPr>
        <a:xfrm>
          <a:off x="4193981" y="2223395"/>
          <a:ext cx="2539866" cy="1523919"/>
        </a:xfrm>
        <a:prstGeom prst="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latin typeface="Arial Narrow" panose="020B0606020202030204" pitchFamily="34" charset="0"/>
            </a:rPr>
            <a:t>gerai pergudangan (cold storage/cold chain) dan logistik (distribusi);</a:t>
          </a:r>
          <a:endParaRPr lang="en-US" sz="2500" kern="1200">
            <a:latin typeface="Arial Narrow" panose="020B0606020202030204" pitchFamily="34" charset="0"/>
          </a:endParaRPr>
        </a:p>
      </dsp:txBody>
      <dsp:txXfrm>
        <a:off x="4193981" y="2223395"/>
        <a:ext cx="2539866" cy="1523919"/>
      </dsp:txXfrm>
    </dsp:sp>
    <dsp:sp modelId="{4772CF0F-CA19-4C03-BC08-6AA13C874946}">
      <dsp:nvSpPr>
        <dsp:cNvPr id="0" name=""/>
        <dsp:cNvSpPr/>
      </dsp:nvSpPr>
      <dsp:spPr>
        <a:xfrm>
          <a:off x="6987834" y="2223395"/>
          <a:ext cx="2539866" cy="1523919"/>
        </a:xfrm>
        <a:prstGeom prst="rect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 Narrow" panose="020B0606020202030204" pitchFamily="34" charset="0"/>
            </a:rPr>
            <a:t>kegiatan </a:t>
          </a:r>
          <a:r>
            <a:rPr lang="en-US" sz="2500" kern="1200" dirty="0" err="1">
              <a:latin typeface="Arial Narrow" panose="020B0606020202030204" pitchFamily="34" charset="0"/>
            </a:rPr>
            <a:t>usaha</a:t>
          </a:r>
          <a:r>
            <a:rPr lang="en-US" sz="2500" kern="1200" dirty="0">
              <a:latin typeface="Arial Narrow" panose="020B0606020202030204" pitchFamily="34" charset="0"/>
            </a:rPr>
            <a:t> </a:t>
          </a:r>
          <a:r>
            <a:rPr lang="en-US" sz="2500" kern="1200" dirty="0" err="1">
              <a:latin typeface="Arial Narrow" panose="020B0606020202030204" pitchFamily="34" charset="0"/>
            </a:rPr>
            <a:t>lainnya</a:t>
          </a:r>
          <a:r>
            <a:rPr lang="en-US" sz="2500" kern="1200" dirty="0">
              <a:latin typeface="Arial Narrow" panose="020B0606020202030204" pitchFamily="34" charset="0"/>
            </a:rPr>
            <a:t> </a:t>
          </a:r>
          <a:r>
            <a:rPr lang="en-US" sz="2500" kern="1200" dirty="0" err="1">
              <a:latin typeface="Arial Narrow" panose="020B0606020202030204" pitchFamily="34" charset="0"/>
            </a:rPr>
            <a:t>sesuai</a:t>
          </a:r>
          <a:r>
            <a:rPr lang="en-US" sz="2500" kern="1200" dirty="0">
              <a:latin typeface="Arial Narrow" panose="020B0606020202030204" pitchFamily="34" charset="0"/>
            </a:rPr>
            <a:t> </a:t>
          </a:r>
          <a:r>
            <a:rPr lang="en-US" sz="2500" kern="1200" dirty="0" err="1">
              <a:latin typeface="Arial Narrow" panose="020B0606020202030204" pitchFamily="34" charset="0"/>
            </a:rPr>
            <a:t>kebutuhan</a:t>
          </a:r>
          <a:r>
            <a:rPr lang="en-US" sz="2500" kern="1200" dirty="0">
              <a:latin typeface="Arial Narrow" panose="020B0606020202030204" pitchFamily="34" charset="0"/>
            </a:rPr>
            <a:t> </a:t>
          </a:r>
          <a:r>
            <a:rPr lang="en-US" sz="2500" kern="1200" dirty="0" err="1">
              <a:latin typeface="Arial Narrow" panose="020B0606020202030204" pitchFamily="34" charset="0"/>
            </a:rPr>
            <a:t>masy</a:t>
          </a:r>
          <a:r>
            <a:rPr lang="en-US" sz="2500" kern="1200" dirty="0">
              <a:latin typeface="Arial Narrow" panose="020B0606020202030204" pitchFamily="34" charset="0"/>
            </a:rPr>
            <a:t>.</a:t>
          </a:r>
        </a:p>
      </dsp:txBody>
      <dsp:txXfrm>
        <a:off x="6987834" y="2223395"/>
        <a:ext cx="2539866" cy="1523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A04A96-8917-5A1E-4E00-2AF06A78E1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7F82D-4A7C-A34E-D2B0-188D7043AB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44A4644-FBEF-43BF-9F00-840ED8591C5E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88D3F9-31DF-4013-87B8-4F99066F80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350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F889E-61F7-1454-0A7E-1DA46F9114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350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7E0A188-28B4-4276-8725-A6E0E68B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59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7D46F47-697B-4055-A0F9-E71E7BB8C9F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2B8EFCC-359E-4CEA-BC38-FCBA50169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261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F1020-FD93-4281-7341-CD64260F4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F6192-2FB6-DC62-FB02-E568607F0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258E4-E84A-55BC-657F-FA5EA532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0910-F3A3-44E6-87ED-3121DED23533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6723D-D7B8-A509-A000-62EDCB86F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17389-526A-6F9D-CD12-D590FBA2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6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AF8E4-F62E-BD3E-DF76-69B8B779D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90091-A016-9847-4E7D-13178C293E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3D47B-7640-AA9B-56F4-0837B319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7CEE-5B3B-4CA2-A9F0-1800DEF2B43D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46F10-27D4-B440-B5D8-357692D3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0B4A1-7E31-EF63-2BDB-D3B96E1D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8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347128-3EF2-0603-A0A2-D1C7331768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A179F-6E98-7311-7C2F-E54AFA102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85355-6BD1-7D0C-F48C-DCB0E1F5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2D57-716B-41A9-A7F4-975A3C176658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198A2-2294-EF76-E7FC-A78701733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12E9C-F018-5E43-39BB-47B6FB9E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5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80A2-A435-0323-92B8-3A16A69CF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A0599-D115-298F-0415-5FE9A4D3C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24234-A75D-6ECF-08B9-A2F30FD74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8B09-98A9-40AE-81DF-5901597F5A43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1ECA3-946F-5F25-B767-3225EF22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9D90A-9C45-EFB8-555C-8D8C30F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4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59C17-7907-E247-DB86-E7500CE4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1C704-1824-4F65-FFBE-B40DEEE6E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206B8-7690-0351-2ABC-7065BD80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DCD82-5D41-44F0-AC1F-C68ED86CE2CA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DA830-2E90-95E0-47D0-965F3777E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1E76D-3996-D4A2-D6C3-AA7EC0AE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7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DA587-8FB5-846A-4978-5A6705EEB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13723-FF18-AEE0-124F-BC2D21ED6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8E7D40-D29B-25C0-6356-3887D7699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84585-A1A9-7F17-0AAB-44D071BA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680D-CB6F-428D-BE56-0D1782102FF6}" type="datetime1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FE5F1-501E-630A-AD66-312A0A729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5D0E5-710E-C5DC-134B-68D7A657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3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2E39A-5BC0-C484-12B9-66CE87AF6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9A0D4-89E2-2C48-4B73-3C4135F57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BB70-A252-118D-DDF6-002D365C5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B7932-EAC4-90FA-9677-DCD3A2275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EDBD6E-2398-B16F-E436-A08868BE9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31CF2A-3CBC-3114-1213-1D0AFB807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5788-A309-4BAC-AC48-BD7D8DA37F5D}" type="datetime1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4CA991-8C06-BF8A-DA2E-74713C69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3D3554-8C52-E504-65DD-8C4CFFB12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8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955A-55F5-51B3-2F00-FFA4B1BB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3B949-4BE5-4ADF-521B-702A61487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2E6-78CC-4B4A-A562-8EF3CA4094EF}" type="datetime1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F80570-02A9-A30F-C87A-ABCE4C74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3E2CE-6A22-782F-4C9B-41803830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5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EB139A-0EE1-C962-A173-53F7B2E62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F673-E00F-4FA5-B07F-9921E539C836}" type="datetime1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40A48B-E3BC-1B1A-45E3-2D811914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FEF1C-E25D-018C-7FF7-C63EE237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3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77CEA-F899-30EB-85EB-4F01FD59D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0480D-AE8F-46D2-EAE8-BFD587BF3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EA476-0B78-5401-671B-0B7345069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5576A1-DC36-3BE0-C962-13D8FDEE7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44E6-4105-43D0-AF6B-642A14194DA6}" type="datetime1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70DC6-9A22-C5C9-AA82-8061D70D9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553EE-9FD9-1B31-92D4-7B9A1599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4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34951-5B5D-D574-5D22-D010C613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AF1A3D-920F-06EA-F9E0-8CBDECD24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2EEF6-AD2B-F7AB-C95E-BB30E8578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95992-4979-008A-002D-12432DA2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069D-02BA-49ED-9151-82B3F82D5906}" type="datetime1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B95BB0-D7EE-133F-3D0D-DDA0FC88D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E5070-1C3C-4D1C-4773-F99EC0D7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8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25B013-74A1-30DA-5CFA-82995B46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E8746-1A9D-389A-DBD4-C8174071B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B9CDA-D442-AB65-3A3C-05E1CBE267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1E2427-E5AB-4A2E-B3A4-2A4596E23EC7}" type="datetime1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D90C2-BD17-DE64-9B74-2140F8F83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9289C-FE3A-739A-2CE5-941E6AAE9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782CEB-CEE0-42AF-ADD6-7DD179A0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E40E4-9802-7F54-BA22-0E1F8884A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577" y="4797188"/>
            <a:ext cx="7141533" cy="124182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TPP KABUPATEN SITUBONDO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logo with hands and a plant&#10;&#10;AI-generated content may be incorrect.">
            <a:extLst>
              <a:ext uri="{FF2B5EF4-FFF2-40B4-BE49-F238E27FC236}">
                <a16:creationId xmlns:a16="http://schemas.microsoft.com/office/drawing/2014/main" id="{33D2DDE0-E8A8-AF96-EC52-BE304059CD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768" y="1115601"/>
            <a:ext cx="4248000" cy="4248000"/>
          </a:xfrm>
          <a:prstGeom prst="rect">
            <a:avLst/>
          </a:prstGeom>
        </p:spPr>
      </p:pic>
      <p:pic>
        <p:nvPicPr>
          <p:cNvPr id="4" name="Picture 3" descr="A white and blue text on a white background&#10;&#10;AI-generated content may be incorrect.">
            <a:extLst>
              <a:ext uri="{FF2B5EF4-FFF2-40B4-BE49-F238E27FC236}">
                <a16:creationId xmlns:a16="http://schemas.microsoft.com/office/drawing/2014/main" id="{D311971F-3885-126D-C606-CE21ABA05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986" b="88986" l="5731" r="91691">
                        <a14:foregroundMark x1="14900" y1="37971" x2="14900" y2="37971"/>
                        <a14:foregroundMark x1="15282" y1="84928" x2="15282" y2="84928"/>
                        <a14:foregroundMark x1="7832" y1="82319" x2="7832" y2="82319"/>
                        <a14:foregroundMark x1="31519" y1="82319" x2="31519" y2="82319"/>
                        <a14:foregroundMark x1="53582" y1="79710" x2="53582" y2="79710"/>
                        <a14:foregroundMark x1="74403" y1="86087" x2="74403" y2="86087"/>
                        <a14:foregroundMark x1="78510" y1="80870" x2="78510" y2="80870"/>
                        <a14:foregroundMark x1="80611" y1="80870" x2="80611" y2="80870"/>
                        <a14:foregroundMark x1="80993" y1="83478" x2="80993" y2="83478"/>
                        <a14:foregroundMark x1="83477" y1="84928" x2="83477" y2="84928"/>
                        <a14:foregroundMark x1="85578" y1="84928" x2="85578" y2="84928"/>
                        <a14:foregroundMark x1="90162" y1="84928" x2="90162" y2="84928"/>
                        <a14:foregroundMark x1="56447" y1="82319" x2="56447" y2="82319"/>
                        <a14:foregroundMark x1="61032" y1="82319" x2="61032" y2="82319"/>
                        <a14:foregroundMark x1="66476" y1="82319" x2="66476" y2="82319"/>
                        <a14:foregroundMark x1="36963" y1="82319" x2="36963" y2="82319"/>
                        <a14:foregroundMark x1="41929" y1="84928" x2="41929" y2="84928"/>
                        <a14:foregroundMark x1="48997" y1="82319" x2="48997" y2="82319"/>
                        <a14:foregroundMark x1="19866" y1="87246" x2="19866" y2="87246"/>
                        <a14:foregroundMark x1="13658" y1="86087" x2="13658" y2="86087"/>
                        <a14:foregroundMark x1="91786" y1="40580" x2="91786" y2="40580"/>
                        <a14:foregroundMark x1="5731" y1="80870" x2="5731" y2="80870"/>
                        <a14:foregroundMark x1="17765" y1="34203" x2="17765" y2="34203"/>
                        <a14:foregroundMark x1="14422" y1="40580" x2="14422" y2="40580"/>
                        <a14:foregroundMark x1="15282" y1="46957" x2="15282" y2="46957"/>
                        <a14:foregroundMark x1="6972" y1="87246" x2="6972" y2="87246"/>
                        <a14:foregroundMark x1="31901" y1="82319" x2="31901" y2="823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0420" y="48348"/>
            <a:ext cx="2731316" cy="900000"/>
          </a:xfrm>
          <a:prstGeom prst="rect">
            <a:avLst/>
          </a:prstGeom>
        </p:spPr>
      </p:pic>
      <p:pic>
        <p:nvPicPr>
          <p:cNvPr id="6" name="Picture 5" descr="A black and orange text&#10;&#10;AI-generated content may be incorrect.">
            <a:extLst>
              <a:ext uri="{FF2B5EF4-FFF2-40B4-BE49-F238E27FC236}">
                <a16:creationId xmlns:a16="http://schemas.microsoft.com/office/drawing/2014/main" id="{49CEC2C1-E523-A703-CA65-E3965BFA6E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577" y="107368"/>
            <a:ext cx="1524003" cy="813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 descr="A colorful shield with a star and a white star&#10;&#10;AI-generated content may be incorrect.">
            <a:extLst>
              <a:ext uri="{FF2B5EF4-FFF2-40B4-BE49-F238E27FC236}">
                <a16:creationId xmlns:a16="http://schemas.microsoft.com/office/drawing/2014/main" id="{67E65FB8-2F49-B6D4-25BA-54D6248404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82" y="86978"/>
            <a:ext cx="610478" cy="86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1E4248-3C28-BE77-C2B6-98FEA0E88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061" y="818984"/>
            <a:ext cx="7229050" cy="326852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Agency FB" panose="020B0503020202020204" pitchFamily="34" charset="0"/>
              </a:rPr>
              <a:t>PRA MUSDESSUS. PEMBENTUKAN KOPDESKEL. MERAH PUTIH</a:t>
            </a:r>
            <a:b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latin typeface="Agency FB" panose="020B0503020202020204" pitchFamily="34" charset="0"/>
              </a:rPr>
              <a:t>IDENTIFIKASI POTENSI &amp; MASALAH</a:t>
            </a:r>
          </a:p>
        </p:txBody>
      </p:sp>
    </p:spTree>
    <p:extLst>
      <p:ext uri="{BB962C8B-B14F-4D97-AF65-F5344CB8AC3E}">
        <p14:creationId xmlns:p14="http://schemas.microsoft.com/office/powerpoint/2010/main" val="373121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DE8F6A-947A-EC14-8B01-90BA9C76E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MUATAN KESEPAKATAN DLM. BERITA ACARA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8CA8-9A7F-FA24-D0D7-D8B9D69F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401444"/>
            <a:ext cx="6707071" cy="6177776"/>
          </a:xfrm>
        </p:spPr>
        <p:txBody>
          <a:bodyPr anchor="ctr">
            <a:normAutofit lnSpcReduction="10000"/>
          </a:bodyPr>
          <a:lstStyle/>
          <a:p>
            <a:pPr marL="360363" indent="-360363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Pembentukan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Koperasi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Desa Merah Putih: </a:t>
            </a:r>
          </a:p>
          <a:p>
            <a:pPr marL="719138" indent="-35877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Pendirian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baru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19138" indent="-35877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Revitalisasi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19138" indent="-3587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Pengambangan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koperasi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 Desa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 startAt="2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Kegiatan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usaha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dan/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layanan yang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dilakukan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buFont typeface="+mj-lt"/>
              <a:buAutoNum type="alphaLcPeriod" startAt="2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Kelembagaan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koperasi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marL="719138" indent="-35877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Struktur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kepengurusan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19138" indent="-35877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Keanggotaan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19138" indent="-3587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Sumber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pembiayaan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modal kegiatan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usaha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dan/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layanan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 startAt="3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Hubungan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kelembagaan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antara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Koperasi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Desa Merah Putih dan BUM Desa/BUM Desa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bersama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sebutan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lain dan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lembaga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ekonomi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lainnya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 Desa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 startAt="3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Pembentukan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Koperasi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Desa Merah Putih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melalui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mekanisme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kerjasama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antar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Desa (2 Desa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lebih),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jika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jumlah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penduduk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500 (lima ratus) orang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 startAt="3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Bila modal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penyertaan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bersumber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keuangan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Desa, maka Desa melakukan perubahan RKP Desa dan APB Desa. </a:t>
            </a:r>
          </a:p>
        </p:txBody>
      </p:sp>
    </p:spTree>
    <p:extLst>
      <p:ext uri="{BB962C8B-B14F-4D97-AF65-F5344CB8AC3E}">
        <p14:creationId xmlns:p14="http://schemas.microsoft.com/office/powerpoint/2010/main" val="30220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0FEB8-CA30-FC4C-5A0D-3C0381E94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USAHA KOPDESKEL. MERAH PUTIH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A5353D-3AF5-A677-6359-FBEA4DE3AB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048612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201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4B716F-0E69-E88B-45F3-26E3D6C4E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888" y="348865"/>
            <a:ext cx="10716321" cy="877729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PEMETAAN POTENSI &amp; MASALAH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A8008B3-65C6-E5EA-1B07-773670A128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38328"/>
              </p:ext>
            </p:extLst>
          </p:nvPr>
        </p:nvGraphicFramePr>
        <p:xfrm>
          <a:off x="802888" y="1784195"/>
          <a:ext cx="10716322" cy="47249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075">
                  <a:extLst>
                    <a:ext uri="{9D8B030D-6E8A-4147-A177-3AD203B41FA5}">
                      <a16:colId xmlns:a16="http://schemas.microsoft.com/office/drawing/2014/main" val="2461609613"/>
                    </a:ext>
                  </a:extLst>
                </a:gridCol>
                <a:gridCol w="2784457">
                  <a:extLst>
                    <a:ext uri="{9D8B030D-6E8A-4147-A177-3AD203B41FA5}">
                      <a16:colId xmlns:a16="http://schemas.microsoft.com/office/drawing/2014/main" val="4234535005"/>
                    </a:ext>
                  </a:extLst>
                </a:gridCol>
                <a:gridCol w="2414956">
                  <a:extLst>
                    <a:ext uri="{9D8B030D-6E8A-4147-A177-3AD203B41FA5}">
                      <a16:colId xmlns:a16="http://schemas.microsoft.com/office/drawing/2014/main" val="232627938"/>
                    </a:ext>
                  </a:extLst>
                </a:gridCol>
                <a:gridCol w="1330849">
                  <a:extLst>
                    <a:ext uri="{9D8B030D-6E8A-4147-A177-3AD203B41FA5}">
                      <a16:colId xmlns:a16="http://schemas.microsoft.com/office/drawing/2014/main" val="523972337"/>
                    </a:ext>
                  </a:extLst>
                </a:gridCol>
                <a:gridCol w="1480780">
                  <a:extLst>
                    <a:ext uri="{9D8B030D-6E8A-4147-A177-3AD203B41FA5}">
                      <a16:colId xmlns:a16="http://schemas.microsoft.com/office/drawing/2014/main" val="2315451235"/>
                    </a:ext>
                  </a:extLst>
                </a:gridCol>
                <a:gridCol w="2230205">
                  <a:extLst>
                    <a:ext uri="{9D8B030D-6E8A-4147-A177-3AD203B41FA5}">
                      <a16:colId xmlns:a16="http://schemas.microsoft.com/office/drawing/2014/main" val="78151488"/>
                    </a:ext>
                  </a:extLst>
                </a:gridCol>
              </a:tblGrid>
              <a:tr h="4605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OBJEK PEMETAAN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ADA/TIDAK (SEBUTKAN)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POTENSI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MASALAH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REKOMENDASI MASUKAN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853281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1.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Ketersediaan Sumber Daya Alam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358863888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1) Pertanian &amp; Perkebunan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1049269124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2) Peternakan &amp; Perikanan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423530593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3) Kelautan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1584154920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4) .........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3471665411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5) Lainnya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36799406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2.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Kebutuhan Bahan Pokok (Pangan)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3747792722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1) Beras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3513118523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2) Jagung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2061741506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3) ...........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170504545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4) ..............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188516483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5) Lainnya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260726829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3.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Pelayanan Kesehatan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48661312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1) Klinik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3896463234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2) Apotik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186731099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3) Tenaga Kesehatan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266517565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4) Sarpras Layanan Kesehatan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2897745830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5) Lainnya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622" marR="5622" marT="562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22" marR="5622" marT="5622" marB="0"/>
                </a:tc>
                <a:extLst>
                  <a:ext uri="{0D108BD9-81ED-4DB2-BD59-A6C34878D82A}">
                    <a16:rowId xmlns:a16="http://schemas.microsoft.com/office/drawing/2014/main" val="76687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1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2DC079-4CD4-4E03-4EF0-EF4EB9817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4BC7A7-8D1F-D9E1-8CD4-C6D49EB33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0BAC4C-5C15-AFB8-9C41-0B17A601F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F7B185-C70B-11CB-AA0C-6C629171C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7FB92-EFFD-A8D2-CC3F-F547CE544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15E909-75BE-A1C6-BA6A-58833EBAA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888" y="348865"/>
            <a:ext cx="10716321" cy="877729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PEMETAAN POTENSI &amp; MASALAH </a:t>
            </a:r>
            <a:r>
              <a:rPr lang="en-US" sz="2800" b="1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Lanjutan</a:t>
            </a:r>
            <a:endParaRPr lang="en-US" sz="4000" i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3DE9DFB-B50D-FFCB-2237-059E0A7A1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292903"/>
              </p:ext>
            </p:extLst>
          </p:nvPr>
        </p:nvGraphicFramePr>
        <p:xfrm>
          <a:off x="802888" y="1617352"/>
          <a:ext cx="10716322" cy="51987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075">
                  <a:extLst>
                    <a:ext uri="{9D8B030D-6E8A-4147-A177-3AD203B41FA5}">
                      <a16:colId xmlns:a16="http://schemas.microsoft.com/office/drawing/2014/main" val="2461609613"/>
                    </a:ext>
                  </a:extLst>
                </a:gridCol>
                <a:gridCol w="2784457">
                  <a:extLst>
                    <a:ext uri="{9D8B030D-6E8A-4147-A177-3AD203B41FA5}">
                      <a16:colId xmlns:a16="http://schemas.microsoft.com/office/drawing/2014/main" val="4234535005"/>
                    </a:ext>
                  </a:extLst>
                </a:gridCol>
                <a:gridCol w="2414956">
                  <a:extLst>
                    <a:ext uri="{9D8B030D-6E8A-4147-A177-3AD203B41FA5}">
                      <a16:colId xmlns:a16="http://schemas.microsoft.com/office/drawing/2014/main" val="232627938"/>
                    </a:ext>
                  </a:extLst>
                </a:gridCol>
                <a:gridCol w="1330849">
                  <a:extLst>
                    <a:ext uri="{9D8B030D-6E8A-4147-A177-3AD203B41FA5}">
                      <a16:colId xmlns:a16="http://schemas.microsoft.com/office/drawing/2014/main" val="523972337"/>
                    </a:ext>
                  </a:extLst>
                </a:gridCol>
                <a:gridCol w="1480780">
                  <a:extLst>
                    <a:ext uri="{9D8B030D-6E8A-4147-A177-3AD203B41FA5}">
                      <a16:colId xmlns:a16="http://schemas.microsoft.com/office/drawing/2014/main" val="2315451235"/>
                    </a:ext>
                  </a:extLst>
                </a:gridCol>
                <a:gridCol w="2230205">
                  <a:extLst>
                    <a:ext uri="{9D8B030D-6E8A-4147-A177-3AD203B41FA5}">
                      <a16:colId xmlns:a16="http://schemas.microsoft.com/office/drawing/2014/main" val="78151488"/>
                    </a:ext>
                  </a:extLst>
                </a:gridCol>
              </a:tblGrid>
              <a:tr h="4605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OBJEK PEMETAAN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ADA/TIDAK (SEBUTKAN)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POTENSI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MASALAH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REKOMENDASI MASUKAN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853281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Sarpras Ekonomi Produksi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58863888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Pergudangan &amp; Logistik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049269124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Selep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23530593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...........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584154920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4) ..............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71665411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5) Lainnya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6799406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Ketersediaan Lahan untuk Usaha Kopdes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47792722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Aset milik Desa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513118523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Aset milik Pemerintah Kabupaten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061741506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Aset milik Pemerintah Provinsi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0504545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4) Aset milik K/L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8516483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5) Lainnya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60726829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Kelembagaan Ekonomi Desa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8661312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Koperasi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896463234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Bumdesa/Bumdesma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67310997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UMKM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66517565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4) Permodalan Usaha Mikro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897745830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5) Pasar Desa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66878490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6) Usaha Ekonomi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Swasta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24290558"/>
                  </a:ext>
                </a:extLst>
              </a:tr>
              <a:tr h="236908"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7) Lembaga Ekonomi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lainnya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97950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653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5E8F92-A975-4716-1959-CC7379706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D9A9DD-CFCB-0097-9EF5-9D8BAE726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BC694F-7F46-671D-C859-4D319FAF6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516F06-2479-AB35-7B53-20481A642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5EFE3A-2F86-B504-A3A1-20B9FF9E0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92129B-6567-0743-4B92-54AD380C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888" y="348865"/>
            <a:ext cx="10716321" cy="877729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PEMETAAN POTENSI &amp; MASALAH </a:t>
            </a:r>
            <a:r>
              <a:rPr lang="en-US" sz="2800" b="1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Lanjutan</a:t>
            </a:r>
            <a:endParaRPr lang="en-US" sz="4000" i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6811ECE-3659-CD0D-0174-906AB2B0A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209230"/>
              </p:ext>
            </p:extLst>
          </p:nvPr>
        </p:nvGraphicFramePr>
        <p:xfrm>
          <a:off x="802888" y="1771464"/>
          <a:ext cx="10716322" cy="47606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075">
                  <a:extLst>
                    <a:ext uri="{9D8B030D-6E8A-4147-A177-3AD203B41FA5}">
                      <a16:colId xmlns:a16="http://schemas.microsoft.com/office/drawing/2014/main" val="2461609613"/>
                    </a:ext>
                  </a:extLst>
                </a:gridCol>
                <a:gridCol w="2784457">
                  <a:extLst>
                    <a:ext uri="{9D8B030D-6E8A-4147-A177-3AD203B41FA5}">
                      <a16:colId xmlns:a16="http://schemas.microsoft.com/office/drawing/2014/main" val="4234535005"/>
                    </a:ext>
                  </a:extLst>
                </a:gridCol>
                <a:gridCol w="2414956">
                  <a:extLst>
                    <a:ext uri="{9D8B030D-6E8A-4147-A177-3AD203B41FA5}">
                      <a16:colId xmlns:a16="http://schemas.microsoft.com/office/drawing/2014/main" val="232627938"/>
                    </a:ext>
                  </a:extLst>
                </a:gridCol>
                <a:gridCol w="1330849">
                  <a:extLst>
                    <a:ext uri="{9D8B030D-6E8A-4147-A177-3AD203B41FA5}">
                      <a16:colId xmlns:a16="http://schemas.microsoft.com/office/drawing/2014/main" val="523972337"/>
                    </a:ext>
                  </a:extLst>
                </a:gridCol>
                <a:gridCol w="1480780">
                  <a:extLst>
                    <a:ext uri="{9D8B030D-6E8A-4147-A177-3AD203B41FA5}">
                      <a16:colId xmlns:a16="http://schemas.microsoft.com/office/drawing/2014/main" val="2315451235"/>
                    </a:ext>
                  </a:extLst>
                </a:gridCol>
                <a:gridCol w="2230205">
                  <a:extLst>
                    <a:ext uri="{9D8B030D-6E8A-4147-A177-3AD203B41FA5}">
                      <a16:colId xmlns:a16="http://schemas.microsoft.com/office/drawing/2014/main" val="78151488"/>
                    </a:ext>
                  </a:extLst>
                </a:gridCol>
              </a:tblGrid>
              <a:tr h="44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OBJEK PEMETAAN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ADA/TIDAK (SEBUTKAN)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POTENSI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MASALAH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REKOMENDASI MASUKAN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22" marR="5622" marT="5622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85328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Kelembagaan Usaha Desa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8863888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Kelompok Tani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4926912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Gabungan Kelompok Tani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353059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Kelompok Nelayan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841549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4) Kelompok Peternak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7166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5) Kelompok Usaha Lainnya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799406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Identifikasi SDM di Desa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4779272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Pengawas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38100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131185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Pengurus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38100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17415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Anggota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38100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0504545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Sumber permodalan alternatif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85164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Keberlangsungan Usaha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072682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Pasar &amp; pemasaran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38100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866131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Sosial &amp; lingkungan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38100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964632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 …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7950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63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705</Words>
  <Application>Microsoft Office PowerPoint</Application>
  <PresentationFormat>Widescreen</PresentationFormat>
  <Paragraphs>352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ADLaM Display</vt:lpstr>
      <vt:lpstr>Agency FB</vt:lpstr>
      <vt:lpstr>Aptos</vt:lpstr>
      <vt:lpstr>Aptos Display</vt:lpstr>
      <vt:lpstr>Arial</vt:lpstr>
      <vt:lpstr>Arial Narrow</vt:lpstr>
      <vt:lpstr>Tahoma</vt:lpstr>
      <vt:lpstr>Office Theme</vt:lpstr>
      <vt:lpstr>PRA MUSDESSUS. PEMBENTUKAN KOPDESKEL. MERAH PUTIH IDENTIFIKASI POTENSI &amp; MASALAH</vt:lpstr>
      <vt:lpstr>MUATAN KESEPAKATAN DLM. BERITA ACARA</vt:lpstr>
      <vt:lpstr>USAHA KOPDESKEL. MERAH PUTIH</vt:lpstr>
      <vt:lpstr>PEMETAAN POTENSI &amp; MASALAH</vt:lpstr>
      <vt:lpstr>PEMETAAN POTENSI &amp; MASALAH Lanjutan</vt:lpstr>
      <vt:lpstr>PEMETAAN POTENSI &amp; MASALAH Lanjutan</vt:lpstr>
    </vt:vector>
  </TitlesOfParts>
  <Manager>Kang Onk</Manager>
  <Company>www.ciptaDesa.com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 Musdessus Kopdes Merah Putih - Pemetaan Masalah dan Potensi</dc:title>
  <dc:subject>Materi</dc:subject>
  <dc:creator>Kang Onk</dc:creator>
  <cp:keywords>www.ciptaDesa.com</cp:keywords>
  <cp:lastModifiedBy>ciptadesa</cp:lastModifiedBy>
  <cp:revision>6</cp:revision>
  <cp:lastPrinted>2025-04-26T15:18:29Z</cp:lastPrinted>
  <dcterms:created xsi:type="dcterms:W3CDTF">2025-04-27T09:29:44Z</dcterms:created>
  <dcterms:modified xsi:type="dcterms:W3CDTF">2025-04-28T23:40:59Z</dcterms:modified>
  <cp:category>www.ciptaDesa.com</cp:category>
</cp:coreProperties>
</file>